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9" r:id="rId4"/>
    <p:sldId id="261" r:id="rId5"/>
    <p:sldId id="262" r:id="rId6"/>
    <p:sldId id="263" r:id="rId7"/>
    <p:sldId id="264" r:id="rId8"/>
    <p:sldId id="265" r:id="rId9"/>
    <p:sldId id="257" r:id="rId10"/>
    <p:sldId id="280" r:id="rId11"/>
    <p:sldId id="279" r:id="rId12"/>
    <p:sldId id="260" r:id="rId13"/>
    <p:sldId id="267" r:id="rId14"/>
    <p:sldId id="269" r:id="rId15"/>
    <p:sldId id="268" r:id="rId16"/>
    <p:sldId id="270" r:id="rId17"/>
    <p:sldId id="271" r:id="rId18"/>
    <p:sldId id="272" r:id="rId19"/>
    <p:sldId id="273" r:id="rId20"/>
    <p:sldId id="274" r:id="rId21"/>
    <p:sldId id="275" r:id="rId22"/>
    <p:sldId id="276" r:id="rId23"/>
    <p:sldId id="277" r:id="rId24"/>
    <p:sldId id="278" r:id="rId25"/>
  </p:sldIdLst>
  <p:sldSz cx="18288000" cy="10287000"/>
  <p:notesSz cx="7010400" cy="9296400"/>
  <p:embeddedFontLst>
    <p:embeddedFont>
      <p:font typeface="Amasis MT Pro Light" panose="02040304050005020304" pitchFamily="18" charset="0"/>
      <p:regular r:id="rId26"/>
      <p:italic r:id="rId27"/>
    </p:embeddedFont>
    <p:embeddedFont>
      <p:font typeface="Bookman Old Style" panose="02050604050505020204" pitchFamily="18" charset="0"/>
      <p:regular r:id="rId28"/>
      <p:bold r:id="rId29"/>
      <p:italic r:id="rId30"/>
      <p:boldItalic r:id="rId31"/>
    </p:embeddedFont>
    <p:embeddedFont>
      <p:font typeface="Georgia Pro" panose="02040502050405020303" pitchFamily="18" charset="0"/>
      <p:regular r:id="rId32"/>
      <p:bold r:id="rId33"/>
      <p:italic r:id="rId34"/>
      <p:boldItalic r:id="rId35"/>
    </p:embeddedFont>
    <p:embeddedFont>
      <p:font typeface="Georgia Pro Bold" panose="02040802050405020203" charset="0"/>
      <p:regular r:id="rId36"/>
    </p:embeddedFont>
    <p:embeddedFont>
      <p:font typeface="Georgia Pro Bold Italics" panose="020B0604020202020204" charset="0"/>
      <p:regular r:id="rId37"/>
    </p:embeddedFont>
    <p:embeddedFont>
      <p:font typeface="Georgia Pro Italics" panose="020B0604020202020204" charset="0"/>
      <p:regular r:id="rId38"/>
    </p:embeddedFont>
    <p:embeddedFont>
      <p:font typeface="Rockwell" panose="02060603020205020403" pitchFamily="18"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B985F-2A72-4704-99CA-817CEB7EA3EF}" v="6" dt="2024-01-02T17:17:4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si, John" userId="b3dccbd2-3dd9-47c3-880d-75ff48a36666" providerId="ADAL" clId="{B9FB985F-2A72-4704-99CA-817CEB7EA3EF}"/>
    <pc:docChg chg="undo custSel addSld delSld modSld sldOrd">
      <pc:chgData name="Bassi, John" userId="b3dccbd2-3dd9-47c3-880d-75ff48a36666" providerId="ADAL" clId="{B9FB985F-2A72-4704-99CA-817CEB7EA3EF}" dt="2024-01-03T15:34:13.375" v="154"/>
      <pc:docMkLst>
        <pc:docMk/>
      </pc:docMkLst>
      <pc:sldChg chg="modSp mod ord">
        <pc:chgData name="Bassi, John" userId="b3dccbd2-3dd9-47c3-880d-75ff48a36666" providerId="ADAL" clId="{B9FB985F-2A72-4704-99CA-817CEB7EA3EF}" dt="2024-01-03T15:33:56.681" v="152"/>
        <pc:sldMkLst>
          <pc:docMk/>
          <pc:sldMk cId="0" sldId="257"/>
        </pc:sldMkLst>
        <pc:spChg chg="mod">
          <ac:chgData name="Bassi, John" userId="b3dccbd2-3dd9-47c3-880d-75ff48a36666" providerId="ADAL" clId="{B9FB985F-2A72-4704-99CA-817CEB7EA3EF}" dt="2024-01-02T16:39:25.801" v="64" actId="1076"/>
          <ac:spMkLst>
            <pc:docMk/>
            <pc:sldMk cId="0" sldId="257"/>
            <ac:spMk id="6" creationId="{00000000-0000-0000-0000-000000000000}"/>
          </ac:spMkLst>
        </pc:spChg>
      </pc:sldChg>
      <pc:sldChg chg="modSp mod ord">
        <pc:chgData name="Bassi, John" userId="b3dccbd2-3dd9-47c3-880d-75ff48a36666" providerId="ADAL" clId="{B9FB985F-2A72-4704-99CA-817CEB7EA3EF}" dt="2024-01-03T15:22:57.328" v="136"/>
        <pc:sldMkLst>
          <pc:docMk/>
          <pc:sldMk cId="0" sldId="258"/>
        </pc:sldMkLst>
        <pc:spChg chg="mod">
          <ac:chgData name="Bassi, John" userId="b3dccbd2-3dd9-47c3-880d-75ff48a36666" providerId="ADAL" clId="{B9FB985F-2A72-4704-99CA-817CEB7EA3EF}" dt="2024-01-02T16:15:17.282" v="1" actId="1076"/>
          <ac:spMkLst>
            <pc:docMk/>
            <pc:sldMk cId="0" sldId="258"/>
            <ac:spMk id="2" creationId="{00000000-0000-0000-0000-000000000000}"/>
          </ac:spMkLst>
        </pc:spChg>
        <pc:spChg chg="mod">
          <ac:chgData name="Bassi, John" userId="b3dccbd2-3dd9-47c3-880d-75ff48a36666" providerId="ADAL" clId="{B9FB985F-2A72-4704-99CA-817CEB7EA3EF}" dt="2024-01-02T16:15:25.007" v="3" actId="1076"/>
          <ac:spMkLst>
            <pc:docMk/>
            <pc:sldMk cId="0" sldId="258"/>
            <ac:spMk id="3" creationId="{00000000-0000-0000-0000-000000000000}"/>
          </ac:spMkLst>
        </pc:spChg>
        <pc:spChg chg="mod">
          <ac:chgData name="Bassi, John" userId="b3dccbd2-3dd9-47c3-880d-75ff48a36666" providerId="ADAL" clId="{B9FB985F-2A72-4704-99CA-817CEB7EA3EF}" dt="2024-01-02T16:15:37.915" v="6" actId="20577"/>
          <ac:spMkLst>
            <pc:docMk/>
            <pc:sldMk cId="0" sldId="258"/>
            <ac:spMk id="6" creationId="{00000000-0000-0000-0000-000000000000}"/>
          </ac:spMkLst>
        </pc:spChg>
        <pc:spChg chg="mod">
          <ac:chgData name="Bassi, John" userId="b3dccbd2-3dd9-47c3-880d-75ff48a36666" providerId="ADAL" clId="{B9FB985F-2A72-4704-99CA-817CEB7EA3EF}" dt="2024-01-02T16:15:13.589" v="0" actId="14100"/>
          <ac:spMkLst>
            <pc:docMk/>
            <pc:sldMk cId="0" sldId="258"/>
            <ac:spMk id="7" creationId="{00000000-0000-0000-0000-000000000000}"/>
          </ac:spMkLst>
        </pc:spChg>
        <pc:spChg chg="mod">
          <ac:chgData name="Bassi, John" userId="b3dccbd2-3dd9-47c3-880d-75ff48a36666" providerId="ADAL" clId="{B9FB985F-2A72-4704-99CA-817CEB7EA3EF}" dt="2024-01-02T16:15:22.330" v="2" actId="14100"/>
          <ac:spMkLst>
            <pc:docMk/>
            <pc:sldMk cId="0" sldId="258"/>
            <ac:spMk id="8" creationId="{00000000-0000-0000-0000-000000000000}"/>
          </ac:spMkLst>
        </pc:spChg>
      </pc:sldChg>
      <pc:sldChg chg="ord">
        <pc:chgData name="Bassi, John" userId="b3dccbd2-3dd9-47c3-880d-75ff48a36666" providerId="ADAL" clId="{B9FB985F-2A72-4704-99CA-817CEB7EA3EF}" dt="2024-01-03T15:23:02.218" v="138"/>
        <pc:sldMkLst>
          <pc:docMk/>
          <pc:sldMk cId="0" sldId="259"/>
        </pc:sldMkLst>
      </pc:sldChg>
      <pc:sldChg chg="modSp mod ord">
        <pc:chgData name="Bassi, John" userId="b3dccbd2-3dd9-47c3-880d-75ff48a36666" providerId="ADAL" clId="{B9FB985F-2A72-4704-99CA-817CEB7EA3EF}" dt="2024-01-03T15:23:12.558" v="142"/>
        <pc:sldMkLst>
          <pc:docMk/>
          <pc:sldMk cId="0" sldId="261"/>
        </pc:sldMkLst>
        <pc:spChg chg="mod">
          <ac:chgData name="Bassi, John" userId="b3dccbd2-3dd9-47c3-880d-75ff48a36666" providerId="ADAL" clId="{B9FB985F-2A72-4704-99CA-817CEB7EA3EF}" dt="2024-01-02T16:15:53.328" v="7" actId="1076"/>
          <ac:spMkLst>
            <pc:docMk/>
            <pc:sldMk cId="0" sldId="261"/>
            <ac:spMk id="2" creationId="{00000000-0000-0000-0000-000000000000}"/>
          </ac:spMkLst>
        </pc:spChg>
        <pc:spChg chg="mod">
          <ac:chgData name="Bassi, John" userId="b3dccbd2-3dd9-47c3-880d-75ff48a36666" providerId="ADAL" clId="{B9FB985F-2A72-4704-99CA-817CEB7EA3EF}" dt="2024-01-02T16:16:11.489" v="11" actId="14100"/>
          <ac:spMkLst>
            <pc:docMk/>
            <pc:sldMk cId="0" sldId="261"/>
            <ac:spMk id="3" creationId="{00000000-0000-0000-0000-000000000000}"/>
          </ac:spMkLst>
        </pc:spChg>
        <pc:spChg chg="mod">
          <ac:chgData name="Bassi, John" userId="b3dccbd2-3dd9-47c3-880d-75ff48a36666" providerId="ADAL" clId="{B9FB985F-2A72-4704-99CA-817CEB7EA3EF}" dt="2024-01-02T16:16:03.233" v="9" actId="14100"/>
          <ac:spMkLst>
            <pc:docMk/>
            <pc:sldMk cId="0" sldId="261"/>
            <ac:spMk id="4" creationId="{00000000-0000-0000-0000-000000000000}"/>
          </ac:spMkLst>
        </pc:spChg>
      </pc:sldChg>
      <pc:sldChg chg="ord">
        <pc:chgData name="Bassi, John" userId="b3dccbd2-3dd9-47c3-880d-75ff48a36666" providerId="ADAL" clId="{B9FB985F-2A72-4704-99CA-817CEB7EA3EF}" dt="2024-01-03T15:23:19.791" v="144"/>
        <pc:sldMkLst>
          <pc:docMk/>
          <pc:sldMk cId="0" sldId="262"/>
        </pc:sldMkLst>
      </pc:sldChg>
      <pc:sldChg chg="modSp mod ord">
        <pc:chgData name="Bassi, John" userId="b3dccbd2-3dd9-47c3-880d-75ff48a36666" providerId="ADAL" clId="{B9FB985F-2A72-4704-99CA-817CEB7EA3EF}" dt="2024-01-03T15:33:40.862" v="146"/>
        <pc:sldMkLst>
          <pc:docMk/>
          <pc:sldMk cId="0" sldId="263"/>
        </pc:sldMkLst>
        <pc:spChg chg="mod">
          <ac:chgData name="Bassi, John" userId="b3dccbd2-3dd9-47c3-880d-75ff48a36666" providerId="ADAL" clId="{B9FB985F-2A72-4704-99CA-817CEB7EA3EF}" dt="2024-01-02T16:17:14.667" v="23" actId="14100"/>
          <ac:spMkLst>
            <pc:docMk/>
            <pc:sldMk cId="0" sldId="263"/>
            <ac:spMk id="3" creationId="{00000000-0000-0000-0000-000000000000}"/>
          </ac:spMkLst>
        </pc:spChg>
        <pc:spChg chg="mod">
          <ac:chgData name="Bassi, John" userId="b3dccbd2-3dd9-47c3-880d-75ff48a36666" providerId="ADAL" clId="{B9FB985F-2A72-4704-99CA-817CEB7EA3EF}" dt="2024-01-02T16:17:11.834" v="22" actId="1076"/>
          <ac:spMkLst>
            <pc:docMk/>
            <pc:sldMk cId="0" sldId="263"/>
            <ac:spMk id="4" creationId="{00000000-0000-0000-0000-000000000000}"/>
          </ac:spMkLst>
        </pc:spChg>
        <pc:spChg chg="mod">
          <ac:chgData name="Bassi, John" userId="b3dccbd2-3dd9-47c3-880d-75ff48a36666" providerId="ADAL" clId="{B9FB985F-2A72-4704-99CA-817CEB7EA3EF}" dt="2024-01-02T16:17:01.524" v="20" actId="14100"/>
          <ac:spMkLst>
            <pc:docMk/>
            <pc:sldMk cId="0" sldId="263"/>
            <ac:spMk id="5" creationId="{00000000-0000-0000-0000-000000000000}"/>
          </ac:spMkLst>
        </pc:spChg>
        <pc:spChg chg="mod">
          <ac:chgData name="Bassi, John" userId="b3dccbd2-3dd9-47c3-880d-75ff48a36666" providerId="ADAL" clId="{B9FB985F-2A72-4704-99CA-817CEB7EA3EF}" dt="2024-01-02T16:16:57.554" v="19" actId="14100"/>
          <ac:spMkLst>
            <pc:docMk/>
            <pc:sldMk cId="0" sldId="263"/>
            <ac:spMk id="6" creationId="{00000000-0000-0000-0000-000000000000}"/>
          </ac:spMkLst>
        </pc:spChg>
        <pc:spChg chg="mod">
          <ac:chgData name="Bassi, John" userId="b3dccbd2-3dd9-47c3-880d-75ff48a36666" providerId="ADAL" clId="{B9FB985F-2A72-4704-99CA-817CEB7EA3EF}" dt="2024-01-02T16:17:24.506" v="24" actId="1076"/>
          <ac:spMkLst>
            <pc:docMk/>
            <pc:sldMk cId="0" sldId="263"/>
            <ac:spMk id="7" creationId="{00000000-0000-0000-0000-000000000000}"/>
          </ac:spMkLst>
        </pc:spChg>
        <pc:spChg chg="mod">
          <ac:chgData name="Bassi, John" userId="b3dccbd2-3dd9-47c3-880d-75ff48a36666" providerId="ADAL" clId="{B9FB985F-2A72-4704-99CA-817CEB7EA3EF}" dt="2024-01-02T16:16:49.131" v="17" actId="14100"/>
          <ac:spMkLst>
            <pc:docMk/>
            <pc:sldMk cId="0" sldId="263"/>
            <ac:spMk id="8" creationId="{00000000-0000-0000-0000-000000000000}"/>
          </ac:spMkLst>
        </pc:spChg>
      </pc:sldChg>
      <pc:sldChg chg="modSp mod ord">
        <pc:chgData name="Bassi, John" userId="b3dccbd2-3dd9-47c3-880d-75ff48a36666" providerId="ADAL" clId="{B9FB985F-2A72-4704-99CA-817CEB7EA3EF}" dt="2024-01-03T15:33:42.941" v="148"/>
        <pc:sldMkLst>
          <pc:docMk/>
          <pc:sldMk cId="0" sldId="264"/>
        </pc:sldMkLst>
        <pc:spChg chg="mod">
          <ac:chgData name="Bassi, John" userId="b3dccbd2-3dd9-47c3-880d-75ff48a36666" providerId="ADAL" clId="{B9FB985F-2A72-4704-99CA-817CEB7EA3EF}" dt="2024-01-02T16:17:32.667" v="25" actId="14100"/>
          <ac:spMkLst>
            <pc:docMk/>
            <pc:sldMk cId="0" sldId="264"/>
            <ac:spMk id="3" creationId="{00000000-0000-0000-0000-000000000000}"/>
          </ac:spMkLst>
        </pc:spChg>
        <pc:spChg chg="mod">
          <ac:chgData name="Bassi, John" userId="b3dccbd2-3dd9-47c3-880d-75ff48a36666" providerId="ADAL" clId="{B9FB985F-2A72-4704-99CA-817CEB7EA3EF}" dt="2024-01-02T16:17:56.091" v="28" actId="14100"/>
          <ac:spMkLst>
            <pc:docMk/>
            <pc:sldMk cId="0" sldId="264"/>
            <ac:spMk id="4" creationId="{00000000-0000-0000-0000-000000000000}"/>
          </ac:spMkLst>
        </pc:spChg>
        <pc:spChg chg="mod">
          <ac:chgData name="Bassi, John" userId="b3dccbd2-3dd9-47c3-880d-75ff48a36666" providerId="ADAL" clId="{B9FB985F-2A72-4704-99CA-817CEB7EA3EF}" dt="2024-01-02T16:17:43.699" v="26" actId="14100"/>
          <ac:spMkLst>
            <pc:docMk/>
            <pc:sldMk cId="0" sldId="264"/>
            <ac:spMk id="5" creationId="{00000000-0000-0000-0000-000000000000}"/>
          </ac:spMkLst>
        </pc:spChg>
        <pc:spChg chg="mod">
          <ac:chgData name="Bassi, John" userId="b3dccbd2-3dd9-47c3-880d-75ff48a36666" providerId="ADAL" clId="{B9FB985F-2A72-4704-99CA-817CEB7EA3EF}" dt="2024-01-02T16:17:48.283" v="27" actId="14100"/>
          <ac:spMkLst>
            <pc:docMk/>
            <pc:sldMk cId="0" sldId="264"/>
            <ac:spMk id="8" creationId="{00000000-0000-0000-0000-000000000000}"/>
          </ac:spMkLst>
        </pc:spChg>
      </pc:sldChg>
      <pc:sldChg chg="modSp mod ord">
        <pc:chgData name="Bassi, John" userId="b3dccbd2-3dd9-47c3-880d-75ff48a36666" providerId="ADAL" clId="{B9FB985F-2A72-4704-99CA-817CEB7EA3EF}" dt="2024-01-03T15:33:50.182" v="150"/>
        <pc:sldMkLst>
          <pc:docMk/>
          <pc:sldMk cId="0" sldId="265"/>
        </pc:sldMkLst>
        <pc:spChg chg="mod">
          <ac:chgData name="Bassi, John" userId="b3dccbd2-3dd9-47c3-880d-75ff48a36666" providerId="ADAL" clId="{B9FB985F-2A72-4704-99CA-817CEB7EA3EF}" dt="2024-01-02T16:18:22.340" v="29" actId="14100"/>
          <ac:spMkLst>
            <pc:docMk/>
            <pc:sldMk cId="0" sldId="265"/>
            <ac:spMk id="4" creationId="{00000000-0000-0000-0000-000000000000}"/>
          </ac:spMkLst>
        </pc:spChg>
      </pc:sldChg>
      <pc:sldChg chg="del">
        <pc:chgData name="Bassi, John" userId="b3dccbd2-3dd9-47c3-880d-75ff48a36666" providerId="ADAL" clId="{B9FB985F-2A72-4704-99CA-817CEB7EA3EF}" dt="2024-01-02T17:18:20.287" v="131" actId="2696"/>
        <pc:sldMkLst>
          <pc:docMk/>
          <pc:sldMk cId="0" sldId="266"/>
        </pc:sldMkLst>
      </pc:sldChg>
      <pc:sldChg chg="modSp mod">
        <pc:chgData name="Bassi, John" userId="b3dccbd2-3dd9-47c3-880d-75ff48a36666" providerId="ADAL" clId="{B9FB985F-2A72-4704-99CA-817CEB7EA3EF}" dt="2024-01-02T17:50:18.958" v="133" actId="122"/>
        <pc:sldMkLst>
          <pc:docMk/>
          <pc:sldMk cId="0" sldId="267"/>
        </pc:sldMkLst>
        <pc:spChg chg="mod">
          <ac:chgData name="Bassi, John" userId="b3dccbd2-3dd9-47c3-880d-75ff48a36666" providerId="ADAL" clId="{B9FB985F-2A72-4704-99CA-817CEB7EA3EF}" dt="2024-01-02T17:50:18.958" v="133" actId="122"/>
          <ac:spMkLst>
            <pc:docMk/>
            <pc:sldMk cId="0" sldId="267"/>
            <ac:spMk id="4" creationId="{00000000-0000-0000-0000-000000000000}"/>
          </ac:spMkLst>
        </pc:spChg>
        <pc:spChg chg="mod">
          <ac:chgData name="Bassi, John" userId="b3dccbd2-3dd9-47c3-880d-75ff48a36666" providerId="ADAL" clId="{B9FB985F-2A72-4704-99CA-817CEB7EA3EF}" dt="2024-01-02T16:18:41.999" v="30" actId="20577"/>
          <ac:spMkLst>
            <pc:docMk/>
            <pc:sldMk cId="0" sldId="267"/>
            <ac:spMk id="5" creationId="{00000000-0000-0000-0000-000000000000}"/>
          </ac:spMkLst>
        </pc:spChg>
      </pc:sldChg>
      <pc:sldChg chg="modSp mod">
        <pc:chgData name="Bassi, John" userId="b3dccbd2-3dd9-47c3-880d-75ff48a36666" providerId="ADAL" clId="{B9FB985F-2A72-4704-99CA-817CEB7EA3EF}" dt="2024-01-02T17:50:51.789" v="134" actId="14100"/>
        <pc:sldMkLst>
          <pc:docMk/>
          <pc:sldMk cId="0" sldId="268"/>
        </pc:sldMkLst>
        <pc:spChg chg="mod">
          <ac:chgData name="Bassi, John" userId="b3dccbd2-3dd9-47c3-880d-75ff48a36666" providerId="ADAL" clId="{B9FB985F-2A72-4704-99CA-817CEB7EA3EF}" dt="2024-01-02T17:50:51.789" v="134" actId="14100"/>
          <ac:spMkLst>
            <pc:docMk/>
            <pc:sldMk cId="0" sldId="268"/>
            <ac:spMk id="2" creationId="{00000000-0000-0000-0000-000000000000}"/>
          </ac:spMkLst>
        </pc:spChg>
        <pc:spChg chg="mod">
          <ac:chgData name="Bassi, John" userId="b3dccbd2-3dd9-47c3-880d-75ff48a36666" providerId="ADAL" clId="{B9FB985F-2A72-4704-99CA-817CEB7EA3EF}" dt="2024-01-02T16:19:13.567" v="33" actId="207"/>
          <ac:spMkLst>
            <pc:docMk/>
            <pc:sldMk cId="0" sldId="268"/>
            <ac:spMk id="5" creationId="{00000000-0000-0000-0000-000000000000}"/>
          </ac:spMkLst>
        </pc:spChg>
        <pc:spChg chg="mod">
          <ac:chgData name="Bassi, John" userId="b3dccbd2-3dd9-47c3-880d-75ff48a36666" providerId="ADAL" clId="{B9FB985F-2A72-4704-99CA-817CEB7EA3EF}" dt="2024-01-02T16:18:56.123" v="31" actId="1076"/>
          <ac:spMkLst>
            <pc:docMk/>
            <pc:sldMk cId="0" sldId="268"/>
            <ac:spMk id="6" creationId="{00000000-0000-0000-0000-000000000000}"/>
          </ac:spMkLst>
        </pc:spChg>
      </pc:sldChg>
      <pc:sldChg chg="ord">
        <pc:chgData name="Bassi, John" userId="b3dccbd2-3dd9-47c3-880d-75ff48a36666" providerId="ADAL" clId="{B9FB985F-2A72-4704-99CA-817CEB7EA3EF}" dt="2024-01-03T15:34:13.375" v="154"/>
        <pc:sldMkLst>
          <pc:docMk/>
          <pc:sldMk cId="0" sldId="269"/>
        </pc:sldMkLst>
      </pc:sldChg>
      <pc:sldChg chg="modSp mod">
        <pc:chgData name="Bassi, John" userId="b3dccbd2-3dd9-47c3-880d-75ff48a36666" providerId="ADAL" clId="{B9FB985F-2A72-4704-99CA-817CEB7EA3EF}" dt="2024-01-02T16:20:07.121" v="38" actId="20577"/>
        <pc:sldMkLst>
          <pc:docMk/>
          <pc:sldMk cId="0" sldId="272"/>
        </pc:sldMkLst>
        <pc:spChg chg="mod">
          <ac:chgData name="Bassi, John" userId="b3dccbd2-3dd9-47c3-880d-75ff48a36666" providerId="ADAL" clId="{B9FB985F-2A72-4704-99CA-817CEB7EA3EF}" dt="2024-01-02T16:20:07.121" v="38" actId="20577"/>
          <ac:spMkLst>
            <pc:docMk/>
            <pc:sldMk cId="0" sldId="272"/>
            <ac:spMk id="2" creationId="{00000000-0000-0000-0000-000000000000}"/>
          </ac:spMkLst>
        </pc:spChg>
      </pc:sldChg>
      <pc:sldChg chg="modSp mod">
        <pc:chgData name="Bassi, John" userId="b3dccbd2-3dd9-47c3-880d-75ff48a36666" providerId="ADAL" clId="{B9FB985F-2A72-4704-99CA-817CEB7EA3EF}" dt="2024-01-02T16:21:00.084" v="40" actId="6549"/>
        <pc:sldMkLst>
          <pc:docMk/>
          <pc:sldMk cId="0" sldId="274"/>
        </pc:sldMkLst>
        <pc:spChg chg="mod">
          <ac:chgData name="Bassi, John" userId="b3dccbd2-3dd9-47c3-880d-75ff48a36666" providerId="ADAL" clId="{B9FB985F-2A72-4704-99CA-817CEB7EA3EF}" dt="2024-01-02T16:21:00.084" v="40" actId="6549"/>
          <ac:spMkLst>
            <pc:docMk/>
            <pc:sldMk cId="0" sldId="274"/>
            <ac:spMk id="2" creationId="{00000000-0000-0000-0000-000000000000}"/>
          </ac:spMkLst>
        </pc:spChg>
      </pc:sldChg>
      <pc:sldChg chg="modSp mod">
        <pc:chgData name="Bassi, John" userId="b3dccbd2-3dd9-47c3-880d-75ff48a36666" providerId="ADAL" clId="{B9FB985F-2A72-4704-99CA-817CEB7EA3EF}" dt="2024-01-02T16:21:15.734" v="41" actId="1076"/>
        <pc:sldMkLst>
          <pc:docMk/>
          <pc:sldMk cId="0" sldId="275"/>
        </pc:sldMkLst>
        <pc:spChg chg="mod">
          <ac:chgData name="Bassi, John" userId="b3dccbd2-3dd9-47c3-880d-75ff48a36666" providerId="ADAL" clId="{B9FB985F-2A72-4704-99CA-817CEB7EA3EF}" dt="2024-01-02T16:21:15.734" v="41" actId="1076"/>
          <ac:spMkLst>
            <pc:docMk/>
            <pc:sldMk cId="0" sldId="275"/>
            <ac:spMk id="3" creationId="{00000000-0000-0000-0000-000000000000}"/>
          </ac:spMkLst>
        </pc:spChg>
      </pc:sldChg>
      <pc:sldChg chg="addSp delSp modSp mod setBg">
        <pc:chgData name="Bassi, John" userId="b3dccbd2-3dd9-47c3-880d-75ff48a36666" providerId="ADAL" clId="{B9FB985F-2A72-4704-99CA-817CEB7EA3EF}" dt="2024-01-02T16:39:00.900" v="63" actId="26606"/>
        <pc:sldMkLst>
          <pc:docMk/>
          <pc:sldMk cId="0" sldId="276"/>
        </pc:sldMkLst>
        <pc:spChg chg="mod">
          <ac:chgData name="Bassi, John" userId="b3dccbd2-3dd9-47c3-880d-75ff48a36666" providerId="ADAL" clId="{B9FB985F-2A72-4704-99CA-817CEB7EA3EF}" dt="2024-01-02T16:39:00.900" v="63" actId="26606"/>
          <ac:spMkLst>
            <pc:docMk/>
            <pc:sldMk cId="0" sldId="276"/>
            <ac:spMk id="2" creationId="{00000000-0000-0000-0000-000000000000}"/>
          </ac:spMkLst>
        </pc:spChg>
        <pc:spChg chg="add del mod">
          <ac:chgData name="Bassi, John" userId="b3dccbd2-3dd9-47c3-880d-75ff48a36666" providerId="ADAL" clId="{B9FB985F-2A72-4704-99CA-817CEB7EA3EF}" dt="2024-01-02T16:23:12.662" v="51"/>
          <ac:spMkLst>
            <pc:docMk/>
            <pc:sldMk cId="0" sldId="276"/>
            <ac:spMk id="3" creationId="{96EB237E-3DFC-36A3-2921-D9379D31FB63}"/>
          </ac:spMkLst>
        </pc:spChg>
        <pc:spChg chg="add del mod">
          <ac:chgData name="Bassi, John" userId="b3dccbd2-3dd9-47c3-880d-75ff48a36666" providerId="ADAL" clId="{B9FB985F-2A72-4704-99CA-817CEB7EA3EF}" dt="2024-01-02T16:38:30.449" v="61"/>
          <ac:spMkLst>
            <pc:docMk/>
            <pc:sldMk cId="0" sldId="276"/>
            <ac:spMk id="4" creationId="{2B2C8EB6-427B-1D75-C517-5380128ACE08}"/>
          </ac:spMkLst>
        </pc:spChg>
        <pc:spChg chg="add del">
          <ac:chgData name="Bassi, John" userId="b3dccbd2-3dd9-47c3-880d-75ff48a36666" providerId="ADAL" clId="{B9FB985F-2A72-4704-99CA-817CEB7EA3EF}" dt="2024-01-02T16:39:00.900" v="63" actId="26606"/>
          <ac:spMkLst>
            <pc:docMk/>
            <pc:sldMk cId="0" sldId="276"/>
            <ac:spMk id="13" creationId="{2151139A-886F-4B97-8815-729AD3831BBD}"/>
          </ac:spMkLst>
        </pc:spChg>
        <pc:spChg chg="add del">
          <ac:chgData name="Bassi, John" userId="b3dccbd2-3dd9-47c3-880d-75ff48a36666" providerId="ADAL" clId="{B9FB985F-2A72-4704-99CA-817CEB7EA3EF}" dt="2024-01-02T16:39:00.900" v="63" actId="26606"/>
          <ac:spMkLst>
            <pc:docMk/>
            <pc:sldMk cId="0" sldId="276"/>
            <ac:spMk id="15" creationId="{AB5E08C4-8CDD-4623-A5B8-E998C6DEE3B7}"/>
          </ac:spMkLst>
        </pc:spChg>
        <pc:spChg chg="add del">
          <ac:chgData name="Bassi, John" userId="b3dccbd2-3dd9-47c3-880d-75ff48a36666" providerId="ADAL" clId="{B9FB985F-2A72-4704-99CA-817CEB7EA3EF}" dt="2024-01-02T16:39:00.900" v="63" actId="26606"/>
          <ac:spMkLst>
            <pc:docMk/>
            <pc:sldMk cId="0" sldId="276"/>
            <ac:spMk id="17" creationId="{15F33878-D502-4FFA-8ACE-F2AECDB2A23F}"/>
          </ac:spMkLst>
        </pc:spChg>
        <pc:spChg chg="add del">
          <ac:chgData name="Bassi, John" userId="b3dccbd2-3dd9-47c3-880d-75ff48a36666" providerId="ADAL" clId="{B9FB985F-2A72-4704-99CA-817CEB7EA3EF}" dt="2024-01-02T16:39:00.900" v="63" actId="26606"/>
          <ac:spMkLst>
            <pc:docMk/>
            <pc:sldMk cId="0" sldId="276"/>
            <ac:spMk id="19" creationId="{D3539FEE-81D3-4406-802E-60B20B16F4F6}"/>
          </ac:spMkLst>
        </pc:spChg>
        <pc:spChg chg="add del">
          <ac:chgData name="Bassi, John" userId="b3dccbd2-3dd9-47c3-880d-75ff48a36666" providerId="ADAL" clId="{B9FB985F-2A72-4704-99CA-817CEB7EA3EF}" dt="2024-01-02T16:39:00.900" v="63" actId="26606"/>
          <ac:spMkLst>
            <pc:docMk/>
            <pc:sldMk cId="0" sldId="276"/>
            <ac:spMk id="21" creationId="{DC701763-729E-462F-A5A8-E0DEFEB1E2E4}"/>
          </ac:spMkLst>
        </pc:spChg>
        <pc:picChg chg="add mod">
          <ac:chgData name="Bassi, John" userId="b3dccbd2-3dd9-47c3-880d-75ff48a36666" providerId="ADAL" clId="{B9FB985F-2A72-4704-99CA-817CEB7EA3EF}" dt="2024-01-02T16:39:00.900" v="63" actId="26606"/>
          <ac:picMkLst>
            <pc:docMk/>
            <pc:sldMk cId="0" sldId="276"/>
            <ac:picMk id="6" creationId="{8AF3A9F9-5F2B-66C1-5A2E-0231B387146D}"/>
          </ac:picMkLst>
        </pc:picChg>
        <pc:picChg chg="add mod">
          <ac:chgData name="Bassi, John" userId="b3dccbd2-3dd9-47c3-880d-75ff48a36666" providerId="ADAL" clId="{B9FB985F-2A72-4704-99CA-817CEB7EA3EF}" dt="2024-01-02T16:39:00.900" v="63" actId="26606"/>
          <ac:picMkLst>
            <pc:docMk/>
            <pc:sldMk cId="0" sldId="276"/>
            <ac:picMk id="8" creationId="{B88A624B-47B4-08F5-7ACC-7FD167FA8795}"/>
          </ac:picMkLst>
        </pc:picChg>
      </pc:sldChg>
      <pc:sldChg chg="addSp modSp new mod ord modAnim">
        <pc:chgData name="Bassi, John" userId="b3dccbd2-3dd9-47c3-880d-75ff48a36666" providerId="ADAL" clId="{B9FB985F-2A72-4704-99CA-817CEB7EA3EF}" dt="2024-01-02T16:49:06.776" v="71"/>
        <pc:sldMkLst>
          <pc:docMk/>
          <pc:sldMk cId="1947936678" sldId="279"/>
        </pc:sldMkLst>
        <pc:picChg chg="add mod">
          <ac:chgData name="Bassi, John" userId="b3dccbd2-3dd9-47c3-880d-75ff48a36666" providerId="ADAL" clId="{B9FB985F-2A72-4704-99CA-817CEB7EA3EF}" dt="2024-01-02T16:48:24.505" v="69" actId="14100"/>
          <ac:picMkLst>
            <pc:docMk/>
            <pc:sldMk cId="1947936678" sldId="279"/>
            <ac:picMk id="2" creationId="{F107AF92-54F6-AECB-E8DF-CD4B76B961A4}"/>
          </ac:picMkLst>
        </pc:picChg>
      </pc:sldChg>
      <pc:sldChg chg="addSp delSp modSp new mod ord setBg delDesignElem">
        <pc:chgData name="Bassi, John" userId="b3dccbd2-3dd9-47c3-880d-75ff48a36666" providerId="ADAL" clId="{B9FB985F-2A72-4704-99CA-817CEB7EA3EF}" dt="2024-01-02T17:15:14.273" v="130" actId="14100"/>
        <pc:sldMkLst>
          <pc:docMk/>
          <pc:sldMk cId="549067144" sldId="280"/>
        </pc:sldMkLst>
        <pc:spChg chg="add mod">
          <ac:chgData name="Bassi, John" userId="b3dccbd2-3dd9-47c3-880d-75ff48a36666" providerId="ADAL" clId="{B9FB985F-2A72-4704-99CA-817CEB7EA3EF}" dt="2024-01-02T17:15:14.273" v="130" actId="14100"/>
          <ac:spMkLst>
            <pc:docMk/>
            <pc:sldMk cId="549067144" sldId="280"/>
            <ac:spMk id="3" creationId="{154F4D54-6400-4A39-615F-5F23091CE07E}"/>
          </ac:spMkLst>
        </pc:spChg>
        <pc:grpChg chg="add del">
          <ac:chgData name="Bassi, John" userId="b3dccbd2-3dd9-47c3-880d-75ff48a36666" providerId="ADAL" clId="{B9FB985F-2A72-4704-99CA-817CEB7EA3EF}" dt="2024-01-02T17:13:16.202" v="119"/>
          <ac:grpSpMkLst>
            <pc:docMk/>
            <pc:sldMk cId="549067144" sldId="280"/>
            <ac:grpSpMk id="9" creationId="{5EFBDE31-BB3E-6CFC-23CD-B5976DA38438}"/>
          </ac:grpSpMkLst>
        </pc:grpChg>
        <pc:picChg chg="add">
          <ac:chgData name="Bassi, John" userId="b3dccbd2-3dd9-47c3-880d-75ff48a36666" providerId="ADAL" clId="{B9FB985F-2A72-4704-99CA-817CEB7EA3EF}" dt="2024-01-02T17:12:22.710" v="114" actId="26606"/>
          <ac:picMkLst>
            <pc:docMk/>
            <pc:sldMk cId="549067144" sldId="280"/>
            <ac:picMk id="5" creationId="{333D805B-799A-A1B5-645B-F43FC55D0F6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2904" y="1683545"/>
            <a:ext cx="13502193" cy="3581400"/>
          </a:xfrm>
        </p:spPr>
        <p:txBody>
          <a:bodyPr anchor="b">
            <a:normAutofit/>
          </a:bodyPr>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2392904" y="5403057"/>
            <a:ext cx="13502193"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02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0709" y="6434059"/>
            <a:ext cx="15551346" cy="1229033"/>
          </a:xfrm>
        </p:spPr>
        <p:txBody>
          <a:bodyPr anchor="b">
            <a:normAutofit/>
          </a:bodyPr>
          <a:lstStyle>
            <a:lvl1pPr>
              <a:defRPr sz="4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0709" y="931982"/>
            <a:ext cx="15551346" cy="5069603"/>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93" y="7663092"/>
            <a:ext cx="15548997" cy="1023708"/>
          </a:xfrm>
        </p:spPr>
        <p:txBody>
          <a:bodyPr>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420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70693" y="914401"/>
            <a:ext cx="15530643" cy="5137289"/>
          </a:xfrm>
        </p:spPr>
        <p:txBody>
          <a:bodyPr anchor="ctr"/>
          <a:lstStyle>
            <a:lvl1pP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93" y="6307230"/>
            <a:ext cx="15530642" cy="2388279"/>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87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400"/>
            <a:ext cx="13954128" cy="4489356"/>
          </a:xfrm>
        </p:spPr>
        <p:txBody>
          <a:bodyPr anchor="ctr"/>
          <a:lstStyle>
            <a:lvl1pP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415048"/>
            <a:ext cx="13128449" cy="640218"/>
          </a:xfrm>
        </p:spPr>
        <p:txBody>
          <a:bodyPr anchor="t">
            <a:normAutofit/>
          </a:bodyPr>
          <a:lstStyle>
            <a:lvl1pPr marL="0" indent="0" algn="r">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370691" y="6307232"/>
            <a:ext cx="15530643" cy="237957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1254918" y="1102862"/>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3" name="TextBox 12"/>
          <p:cNvSpPr txBox="1"/>
          <p:nvPr/>
        </p:nvSpPr>
        <p:spPr>
          <a:xfrm>
            <a:off x="15986934" y="445814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3683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70710" y="3190414"/>
            <a:ext cx="15532991" cy="3767753"/>
          </a:xfrm>
        </p:spPr>
        <p:txBody>
          <a:bodyPr anchor="b"/>
          <a:lstStyle>
            <a:lvl1pP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92" y="6975834"/>
            <a:ext cx="15530645"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433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70691" y="914401"/>
            <a:ext cx="15530643" cy="1988345"/>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70691" y="3132479"/>
            <a:ext cx="4948434" cy="1234958"/>
          </a:xfrm>
        </p:spPr>
        <p:txBody>
          <a:bodyPr anchor="b">
            <a:noAutofit/>
          </a:bodyPr>
          <a:lstStyle>
            <a:lvl1pPr marL="0" indent="0" algn="ctr">
              <a:lnSpc>
                <a:spcPct val="100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370691" y="4367436"/>
            <a:ext cx="4948434" cy="4319364"/>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667317" y="3132480"/>
            <a:ext cx="4947837" cy="1234956"/>
          </a:xfrm>
        </p:spPr>
        <p:txBody>
          <a:bodyPr anchor="b">
            <a:noAutofit/>
          </a:bodyPr>
          <a:lstStyle>
            <a:lvl1pPr marL="0" indent="0" algn="ctr">
              <a:lnSpc>
                <a:spcPct val="100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667318" y="4367436"/>
            <a:ext cx="4949732" cy="4319364"/>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959948" y="3132480"/>
            <a:ext cx="4936817" cy="1234956"/>
          </a:xfrm>
        </p:spPr>
        <p:txBody>
          <a:bodyPr anchor="b">
            <a:noAutofit/>
          </a:bodyPr>
          <a:lstStyle>
            <a:lvl1pPr marL="0" indent="0" algn="ctr">
              <a:lnSpc>
                <a:spcPct val="100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964520" y="4367436"/>
            <a:ext cx="4936817" cy="4319364"/>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586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70693" y="914401"/>
            <a:ext cx="15530643" cy="1988345"/>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70693" y="6293849"/>
            <a:ext cx="4948433" cy="864393"/>
          </a:xfrm>
        </p:spPr>
        <p:txBody>
          <a:bodyPr anchor="b">
            <a:noAutofit/>
          </a:bodyPr>
          <a:lstStyle>
            <a:lvl1pPr marL="0" indent="0" algn="ctr">
              <a:lnSpc>
                <a:spcPct val="100000"/>
              </a:lnSpc>
              <a:buNone/>
              <a:defRPr sz="30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638030" y="3448481"/>
            <a:ext cx="4410075" cy="2286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1" name="Text Placeholder 3"/>
          <p:cNvSpPr>
            <a:spLocks noGrp="1"/>
          </p:cNvSpPr>
          <p:nvPr>
            <p:ph type="body" sz="half" idx="18"/>
          </p:nvPr>
        </p:nvSpPr>
        <p:spPr>
          <a:xfrm>
            <a:off x="1370693" y="7158242"/>
            <a:ext cx="4948433" cy="152855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664052" y="6293849"/>
            <a:ext cx="4948475" cy="864393"/>
          </a:xfrm>
        </p:spPr>
        <p:txBody>
          <a:bodyPr anchor="b">
            <a:noAutofit/>
          </a:bodyPr>
          <a:lstStyle>
            <a:lvl1pPr marL="0" indent="0" algn="ctr">
              <a:lnSpc>
                <a:spcPct val="100000"/>
              </a:lnSpc>
              <a:buNone/>
              <a:defRPr sz="30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853495" y="3448481"/>
            <a:ext cx="4395788" cy="2286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19"/>
          </p:nvPr>
        </p:nvSpPr>
        <p:spPr>
          <a:xfrm>
            <a:off x="6662022" y="7158240"/>
            <a:ext cx="4950504" cy="152855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960135" y="6293849"/>
            <a:ext cx="4934850" cy="864393"/>
          </a:xfrm>
        </p:spPr>
        <p:txBody>
          <a:bodyPr anchor="b">
            <a:noAutofit/>
          </a:bodyPr>
          <a:lstStyle>
            <a:lvl1pPr marL="0" indent="0" algn="ctr">
              <a:lnSpc>
                <a:spcPct val="100000"/>
              </a:lnSpc>
              <a:buNone/>
              <a:defRPr sz="30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2229205" y="3448481"/>
            <a:ext cx="4398170" cy="2286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7" name="Text Placeholder 3"/>
          <p:cNvSpPr>
            <a:spLocks noGrp="1"/>
          </p:cNvSpPr>
          <p:nvPr>
            <p:ph type="body" sz="half" idx="20"/>
          </p:nvPr>
        </p:nvSpPr>
        <p:spPr>
          <a:xfrm>
            <a:off x="11959947" y="7158242"/>
            <a:ext cx="4941387" cy="1528556"/>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6391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766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914399"/>
            <a:ext cx="3813986" cy="7772402"/>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70692" y="914399"/>
            <a:ext cx="11488058" cy="77724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09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75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43866" y="985840"/>
            <a:ext cx="14600268" cy="4279106"/>
          </a:xfrm>
        </p:spPr>
        <p:txBody>
          <a:bodyPr anchor="b">
            <a:normAutofit/>
          </a:bodyPr>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1843866" y="5403058"/>
            <a:ext cx="14600268" cy="2250281"/>
          </a:xfrm>
        </p:spPr>
        <p:txBody>
          <a:bodyPr/>
          <a:lstStyle>
            <a:lvl1pPr marL="0" indent="0" algn="ctr">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569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693" y="914401"/>
            <a:ext cx="15530642" cy="198948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70693" y="3132479"/>
            <a:ext cx="7659006" cy="555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60105" y="3132479"/>
            <a:ext cx="7641231" cy="555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848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0693" y="914401"/>
            <a:ext cx="15530642"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12707" y="3132480"/>
            <a:ext cx="7318799" cy="1235868"/>
          </a:xfrm>
        </p:spPr>
        <p:txBody>
          <a:bodyPr anchor="b"/>
          <a:lstStyle>
            <a:lvl1pPr marL="0" indent="0">
              <a:lnSpc>
                <a:spcPct val="100000"/>
              </a:lnSpc>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70693" y="4368348"/>
            <a:ext cx="7660812" cy="4318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3005" y="3132480"/>
            <a:ext cx="7298331" cy="1235868"/>
          </a:xfrm>
        </p:spPr>
        <p:txBody>
          <a:bodyPr anchor="b"/>
          <a:lstStyle>
            <a:lvl1pPr marL="0" indent="0">
              <a:lnSpc>
                <a:spcPct val="100000"/>
              </a:lnSpc>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368348"/>
            <a:ext cx="7643036" cy="4318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11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284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54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5843" y="914400"/>
            <a:ext cx="5898356" cy="3543300"/>
          </a:xfrm>
        </p:spPr>
        <p:txBody>
          <a:bodyPr anchor="b">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7617096" y="914400"/>
            <a:ext cx="9284238" cy="77724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5843" y="4457700"/>
            <a:ext cx="5898356" cy="4229099"/>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69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5841" y="914400"/>
            <a:ext cx="8894660" cy="3543300"/>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137206" y="1138322"/>
            <a:ext cx="4883034" cy="732455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91" y="4457700"/>
            <a:ext cx="8902425" cy="4229100"/>
          </a:xfrm>
        </p:spPr>
        <p:txBody>
          <a:bodyPr>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402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0693" y="914401"/>
            <a:ext cx="15530642" cy="19894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0693" y="3144096"/>
            <a:ext cx="15530643" cy="55427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8104" y="8824913"/>
            <a:ext cx="4114800" cy="547688"/>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1/3/2024</a:t>
            </a:fld>
            <a:endParaRPr lang="en-US"/>
          </a:p>
        </p:txBody>
      </p:sp>
      <p:sp>
        <p:nvSpPr>
          <p:cNvPr id="5" name="Footer Placeholder 4"/>
          <p:cNvSpPr>
            <a:spLocks noGrp="1"/>
          </p:cNvSpPr>
          <p:nvPr>
            <p:ph type="ftr" sz="quarter" idx="3"/>
          </p:nvPr>
        </p:nvSpPr>
        <p:spPr>
          <a:xfrm>
            <a:off x="1370692" y="8824913"/>
            <a:ext cx="10009298" cy="547688"/>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71017" y="8824913"/>
            <a:ext cx="1130318" cy="547688"/>
          </a:xfrm>
          <a:prstGeom prst="rect">
            <a:avLst/>
          </a:prstGeom>
        </p:spPr>
        <p:txBody>
          <a:bodyPr vert="horz" lIns="91440" tIns="45720" rIns="91440" bIns="45720"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3237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371600" rtl="0" eaLnBrk="1" latinLnBrk="0" hangingPunct="1">
        <a:lnSpc>
          <a:spcPct val="90000"/>
        </a:lnSpc>
        <a:spcBef>
          <a:spcPct val="0"/>
        </a:spcBef>
        <a:buNone/>
        <a:defRPr sz="51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342900" indent="-342900" algn="l" defTabSz="1371600" rtl="0" eaLnBrk="1" latinLnBrk="0" hangingPunct="1">
        <a:lnSpc>
          <a:spcPct val="120000"/>
        </a:lnSpc>
        <a:spcBef>
          <a:spcPts val="1500"/>
        </a:spcBef>
        <a:buFont typeface="Arial" panose="020B0604020202020204" pitchFamily="34" charset="0"/>
        <a:buChar char="•"/>
        <a:defRPr sz="3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1028700" indent="-342900" algn="l" defTabSz="1371600" rtl="0" eaLnBrk="1" latinLnBrk="0" hangingPunct="1">
        <a:lnSpc>
          <a:spcPct val="120000"/>
        </a:lnSpc>
        <a:spcBef>
          <a:spcPts val="750"/>
        </a:spcBef>
        <a:buFont typeface="Arial" panose="020B0604020202020204" pitchFamily="34" charset="0"/>
        <a:buChar char="•"/>
        <a:defRPr sz="27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714500" indent="-342900" algn="l" defTabSz="1371600" rtl="0" eaLnBrk="1" latinLnBrk="0" hangingPunct="1">
        <a:lnSpc>
          <a:spcPct val="120000"/>
        </a:lnSpc>
        <a:spcBef>
          <a:spcPts val="75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3pPr>
      <a:lvl4pPr marL="2400300" indent="-342900" algn="l" defTabSz="1371600" rtl="0" eaLnBrk="1" latinLnBrk="0" hangingPunct="1">
        <a:lnSpc>
          <a:spcPct val="120000"/>
        </a:lnSpc>
        <a:spcBef>
          <a:spcPts val="750"/>
        </a:spcBef>
        <a:buFont typeface="Arial" panose="020B0604020202020204" pitchFamily="34" charset="0"/>
        <a:buChar char="•"/>
        <a:defRPr sz="2100" kern="1200">
          <a:solidFill>
            <a:schemeClr val="tx1"/>
          </a:solidFill>
          <a:effectLst>
            <a:outerShdw blurRad="50800" dist="38100" dir="2700000" algn="tl" rotWithShape="0">
              <a:srgbClr val="000000">
                <a:alpha val="48000"/>
              </a:srgbClr>
            </a:outerShdw>
          </a:effectLst>
          <a:latin typeface="+mn-lt"/>
          <a:ea typeface="+mn-ea"/>
          <a:cs typeface="+mn-cs"/>
        </a:defRPr>
      </a:lvl4pPr>
      <a:lvl5pPr marL="3086100" indent="-342900" algn="l" defTabSz="1371600" rtl="0"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5pPr>
      <a:lvl6pPr marL="3771900" indent="-342900" algn="l" defTabSz="1371600" rtl="0"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6pPr>
      <a:lvl7pPr marL="4457700" indent="-342900" algn="l" defTabSz="1371600" rtl="0"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7pPr>
      <a:lvl8pPr marL="5143500" indent="-342900" algn="l" defTabSz="1371600" rtl="0"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8pPr>
      <a:lvl9pPr marL="5829300" indent="-342900" algn="l" defTabSz="1371600" rtl="0"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8wBwBY28wBQ?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8969467" y="359297"/>
            <a:ext cx="9144000" cy="4784203"/>
          </a:xfrm>
          <a:custGeom>
            <a:avLst/>
            <a:gdLst/>
            <a:ahLst/>
            <a:cxnLst/>
            <a:rect l="l" t="t" r="r" b="b"/>
            <a:pathLst>
              <a:path w="9144000" h="4784203">
                <a:moveTo>
                  <a:pt x="0" y="0"/>
                </a:moveTo>
                <a:lnTo>
                  <a:pt x="9144000" y="0"/>
                </a:lnTo>
                <a:lnTo>
                  <a:pt x="9144000" y="4784203"/>
                </a:lnTo>
                <a:lnTo>
                  <a:pt x="0" y="4784203"/>
                </a:lnTo>
                <a:lnTo>
                  <a:pt x="0" y="0"/>
                </a:lnTo>
                <a:close/>
              </a:path>
            </a:pathLst>
          </a:custGeom>
          <a:blipFill>
            <a:blip r:embed="rId2"/>
            <a:stretch>
              <a:fillRect/>
            </a:stretch>
          </a:blipFill>
        </p:spPr>
        <p:txBody>
          <a:bodyPr/>
          <a:lstStyle/>
          <a:p>
            <a:endParaRPr lang="en-US"/>
          </a:p>
        </p:txBody>
      </p:sp>
      <p:sp>
        <p:nvSpPr>
          <p:cNvPr id="3" name="Freeform 3"/>
          <p:cNvSpPr/>
          <p:nvPr/>
        </p:nvSpPr>
        <p:spPr>
          <a:xfrm>
            <a:off x="12591475" y="7427656"/>
            <a:ext cx="2074518" cy="2074518"/>
          </a:xfrm>
          <a:custGeom>
            <a:avLst/>
            <a:gdLst/>
            <a:ahLst/>
            <a:cxnLst/>
            <a:rect l="l" t="t" r="r" b="b"/>
            <a:pathLst>
              <a:path w="2074518" h="2074518">
                <a:moveTo>
                  <a:pt x="0" y="0"/>
                </a:moveTo>
                <a:lnTo>
                  <a:pt x="2074518" y="0"/>
                </a:lnTo>
                <a:lnTo>
                  <a:pt x="2074518" y="2074518"/>
                </a:lnTo>
                <a:lnTo>
                  <a:pt x="0" y="207451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0" y="344717"/>
            <a:ext cx="10186212" cy="3600455"/>
          </a:xfrm>
          <a:prstGeom prst="rect">
            <a:avLst/>
          </a:prstGeom>
        </p:spPr>
        <p:txBody>
          <a:bodyPr lIns="0" tIns="0" rIns="0" bIns="0" rtlCol="0" anchor="t">
            <a:spAutoFit/>
          </a:bodyPr>
          <a:lstStyle/>
          <a:p>
            <a:pPr algn="ctr">
              <a:lnSpc>
                <a:spcPts val="9610"/>
              </a:lnSpc>
              <a:spcBef>
                <a:spcPct val="0"/>
              </a:spcBef>
            </a:pPr>
            <a:r>
              <a:rPr lang="en-US" sz="6864">
                <a:solidFill>
                  <a:srgbClr val="FFFFFF"/>
                </a:solidFill>
                <a:latin typeface="Georgia Pro"/>
              </a:rPr>
              <a:t>Autism Spectrum Disorder and Law Enforcement </a:t>
            </a:r>
          </a:p>
        </p:txBody>
      </p:sp>
      <p:sp>
        <p:nvSpPr>
          <p:cNvPr id="5" name="TextBox 5"/>
          <p:cNvSpPr txBox="1"/>
          <p:nvPr/>
        </p:nvSpPr>
        <p:spPr>
          <a:xfrm>
            <a:off x="12992972" y="6621744"/>
            <a:ext cx="9525" cy="805913"/>
          </a:xfrm>
          <a:prstGeom prst="rect">
            <a:avLst/>
          </a:prstGeom>
        </p:spPr>
        <p:txBody>
          <a:bodyPr lIns="0" tIns="0" rIns="0" bIns="0" rtlCol="0" anchor="t">
            <a:spAutoFit/>
          </a:bodyPr>
          <a:lstStyle/>
          <a:p>
            <a:pPr algn="ctr">
              <a:lnSpc>
                <a:spcPts val="6504"/>
              </a:lnSpc>
              <a:spcBef>
                <a:spcPct val="0"/>
              </a:spcBef>
            </a:pPr>
            <a:endParaRPr/>
          </a:p>
        </p:txBody>
      </p:sp>
      <p:sp>
        <p:nvSpPr>
          <p:cNvPr id="6" name="TextBox 6"/>
          <p:cNvSpPr txBox="1"/>
          <p:nvPr/>
        </p:nvSpPr>
        <p:spPr>
          <a:xfrm>
            <a:off x="8969467" y="5057775"/>
            <a:ext cx="9318533" cy="2940393"/>
          </a:xfrm>
          <a:prstGeom prst="rect">
            <a:avLst/>
          </a:prstGeom>
        </p:spPr>
        <p:txBody>
          <a:bodyPr lIns="0" tIns="0" rIns="0" bIns="0" rtlCol="0" anchor="t">
            <a:spAutoFit/>
          </a:bodyPr>
          <a:lstStyle/>
          <a:p>
            <a:pPr algn="ctr">
              <a:lnSpc>
                <a:spcPts val="5594"/>
              </a:lnSpc>
            </a:pPr>
            <a:r>
              <a:rPr lang="en-US" sz="3996" u="sng">
                <a:solidFill>
                  <a:srgbClr val="FFFFFF"/>
                </a:solidFill>
                <a:latin typeface="Georgia Pro"/>
              </a:rPr>
              <a:t>Presented by :</a:t>
            </a:r>
          </a:p>
          <a:p>
            <a:pPr algn="ctr">
              <a:lnSpc>
                <a:spcPts val="5594"/>
              </a:lnSpc>
            </a:pPr>
            <a:r>
              <a:rPr lang="en-US" sz="3996">
                <a:solidFill>
                  <a:srgbClr val="FFFFFF"/>
                </a:solidFill>
                <a:latin typeface="Georgia Pro"/>
              </a:rPr>
              <a:t> John Bassi</a:t>
            </a:r>
          </a:p>
          <a:p>
            <a:pPr algn="ctr">
              <a:lnSpc>
                <a:spcPts val="5078"/>
              </a:lnSpc>
            </a:pPr>
            <a:r>
              <a:rPr lang="en-US" sz="3627">
                <a:solidFill>
                  <a:srgbClr val="FFFFFF"/>
                </a:solidFill>
                <a:latin typeface="Georgia Pro"/>
              </a:rPr>
              <a:t>Investigator, Pittsfield Police Department</a:t>
            </a:r>
          </a:p>
          <a:p>
            <a:pPr algn="ctr">
              <a:lnSpc>
                <a:spcPts val="7317"/>
              </a:lnSpc>
              <a:spcBef>
                <a:spcPct val="0"/>
              </a:spcBef>
            </a:pPr>
            <a:endParaRPr lang="en-US" sz="3627">
              <a:solidFill>
                <a:srgbClr val="FFFFFF"/>
              </a:solidFill>
              <a:latin typeface="Georgia Pro"/>
            </a:endParaRPr>
          </a:p>
        </p:txBody>
      </p:sp>
      <p:sp>
        <p:nvSpPr>
          <p:cNvPr id="7" name="Freeform 7"/>
          <p:cNvSpPr/>
          <p:nvPr/>
        </p:nvSpPr>
        <p:spPr>
          <a:xfrm>
            <a:off x="2402012" y="4551927"/>
            <a:ext cx="5382188" cy="3224771"/>
          </a:xfrm>
          <a:custGeom>
            <a:avLst/>
            <a:gdLst/>
            <a:ahLst/>
            <a:cxnLst/>
            <a:rect l="l" t="t" r="r" b="b"/>
            <a:pathLst>
              <a:path w="5382188" h="3224771">
                <a:moveTo>
                  <a:pt x="0" y="0"/>
                </a:moveTo>
                <a:lnTo>
                  <a:pt x="5382188" y="0"/>
                </a:lnTo>
                <a:lnTo>
                  <a:pt x="5382188" y="3224771"/>
                </a:lnTo>
                <a:lnTo>
                  <a:pt x="0" y="322477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D805B-799A-A1B5-645B-F43FC55D0F63}"/>
              </a:ext>
            </a:extLst>
          </p:cNvPr>
          <p:cNvPicPr>
            <a:picLocks noChangeAspect="1"/>
          </p:cNvPicPr>
          <p:nvPr/>
        </p:nvPicPr>
        <p:blipFill rotWithShape="1">
          <a:blip r:embed="rId2"/>
          <a:srcRect l="31346" r="18654"/>
          <a:stretch/>
        </p:blipFill>
        <p:spPr>
          <a:xfrm>
            <a:off x="20" y="10"/>
            <a:ext cx="9143980" cy="10286990"/>
          </a:xfrm>
          <a:prstGeom prst="rect">
            <a:avLst/>
          </a:prstGeom>
        </p:spPr>
      </p:pic>
      <p:sp>
        <p:nvSpPr>
          <p:cNvPr id="3" name="TextBox 2">
            <a:extLst>
              <a:ext uri="{FF2B5EF4-FFF2-40B4-BE49-F238E27FC236}">
                <a16:creationId xmlns:a16="http://schemas.microsoft.com/office/drawing/2014/main" id="{154F4D54-6400-4A39-615F-5F23091CE07E}"/>
              </a:ext>
            </a:extLst>
          </p:cNvPr>
          <p:cNvSpPr txBox="1"/>
          <p:nvPr/>
        </p:nvSpPr>
        <p:spPr>
          <a:xfrm>
            <a:off x="9220200" y="114300"/>
            <a:ext cx="8839200" cy="9982200"/>
          </a:xfrm>
          <a:prstGeom prst="rect">
            <a:avLst/>
          </a:prstGeom>
        </p:spPr>
        <p:txBody>
          <a:bodyPr vert="horz" lIns="91440" tIns="45720" rIns="91440" bIns="45720" rtlCol="0" anchor="t">
            <a:normAutofit/>
          </a:bodyPr>
          <a:lstStyle/>
          <a:p>
            <a:pPr>
              <a:lnSpc>
                <a:spcPct val="90000"/>
              </a:lnSpc>
              <a:spcAft>
                <a:spcPts val="600"/>
              </a:spcAft>
            </a:pPr>
            <a:r>
              <a:rPr lang="en-US" sz="5400" dirty="0">
                <a:latin typeface="Amasis MT Pro Light" panose="02040304050005020304" pitchFamily="18" charset="0"/>
              </a:rPr>
              <a:t>Why are those on the Autism Spectrum a Police Problem?  </a:t>
            </a:r>
          </a:p>
          <a:p>
            <a:pPr indent="-228600">
              <a:lnSpc>
                <a:spcPct val="90000"/>
              </a:lnSpc>
              <a:spcAft>
                <a:spcPts val="600"/>
              </a:spcAft>
              <a:buFont typeface="Arial" panose="020B0604020202020204" pitchFamily="34" charset="0"/>
              <a:buChar char="•"/>
            </a:pPr>
            <a:endParaRPr lang="en-US" sz="2300" dirty="0"/>
          </a:p>
          <a:p>
            <a:pPr indent="-228600">
              <a:lnSpc>
                <a:spcPct val="90000"/>
              </a:lnSpc>
              <a:spcAft>
                <a:spcPts val="600"/>
              </a:spcAft>
              <a:buFont typeface="Arial" panose="020B0604020202020204" pitchFamily="34" charset="0"/>
              <a:buChar char="•"/>
            </a:pPr>
            <a:r>
              <a:rPr lang="en-US" sz="3200" dirty="0"/>
              <a:t>People with developmental disabilities are at least 7 times more likely to attract the attention of the police, because their unique communication styles and social characteristics may frighten or disturb some people (Curry K, Posluszny M., </a:t>
            </a:r>
            <a:r>
              <a:rPr lang="en-US" sz="3200" dirty="0" err="1"/>
              <a:t>Kraska</a:t>
            </a:r>
            <a:r>
              <a:rPr lang="en-US" sz="3200" dirty="0"/>
              <a:t> S, 1993). People with ASD sometimes become frightened or over-stimulated and engage in challenging or seemingly offensive behaviors. Most often, police will be called for an autistic subject due to their unusual behavior, rather than dangerous or criminal activity. </a:t>
            </a:r>
          </a:p>
        </p:txBody>
      </p:sp>
    </p:spTree>
    <p:extLst>
      <p:ext uri="{BB962C8B-B14F-4D97-AF65-F5344CB8AC3E}">
        <p14:creationId xmlns:p14="http://schemas.microsoft.com/office/powerpoint/2010/main" val="54906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oman with autism confronted by police more than once, but with different outcomes">
            <a:hlinkClick r:id="" action="ppaction://media"/>
            <a:extLst>
              <a:ext uri="{FF2B5EF4-FFF2-40B4-BE49-F238E27FC236}">
                <a16:creationId xmlns:a16="http://schemas.microsoft.com/office/drawing/2014/main" id="{F107AF92-54F6-AECB-E8DF-CD4B76B961A4}"/>
              </a:ext>
            </a:extLst>
          </p:cNvPr>
          <p:cNvPicPr>
            <a:picLocks noRot="1" noChangeAspect="1"/>
          </p:cNvPicPr>
          <p:nvPr>
            <a:videoFile r:link="rId1"/>
          </p:nvPr>
        </p:nvPicPr>
        <p:blipFill>
          <a:blip r:embed="rId3"/>
          <a:stretch>
            <a:fillRect/>
          </a:stretch>
        </p:blipFill>
        <p:spPr>
          <a:xfrm>
            <a:off x="152400" y="63246"/>
            <a:ext cx="17907000" cy="9945243"/>
          </a:xfrm>
          <a:prstGeom prst="rect">
            <a:avLst/>
          </a:prstGeom>
        </p:spPr>
      </p:pic>
    </p:spTree>
    <p:extLst>
      <p:ext uri="{BB962C8B-B14F-4D97-AF65-F5344CB8AC3E}">
        <p14:creationId xmlns:p14="http://schemas.microsoft.com/office/powerpoint/2010/main" val="19479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445951"/>
            <a:ext cx="17987783" cy="1465454"/>
          </a:xfrm>
          <a:prstGeom prst="rect">
            <a:avLst/>
          </a:prstGeom>
        </p:spPr>
        <p:txBody>
          <a:bodyPr lIns="0" tIns="0" rIns="0" bIns="0" rtlCol="0" anchor="t">
            <a:spAutoFit/>
          </a:bodyPr>
          <a:lstStyle/>
          <a:p>
            <a:pPr algn="ctr">
              <a:lnSpc>
                <a:spcPts val="5851"/>
              </a:lnSpc>
              <a:spcBef>
                <a:spcPct val="0"/>
              </a:spcBef>
            </a:pPr>
            <a:r>
              <a:rPr lang="en-US" sz="4179">
                <a:solidFill>
                  <a:srgbClr val="FFFFFF"/>
                </a:solidFill>
                <a:latin typeface="Georgia Pro"/>
              </a:rPr>
              <a:t>Autism is a spectrum disorder and there are a variety of individuals, some you will never encounter!</a:t>
            </a:r>
          </a:p>
        </p:txBody>
      </p:sp>
      <p:sp>
        <p:nvSpPr>
          <p:cNvPr id="3" name="TextBox 3"/>
          <p:cNvSpPr txBox="1"/>
          <p:nvPr/>
        </p:nvSpPr>
        <p:spPr>
          <a:xfrm>
            <a:off x="0" y="2753607"/>
            <a:ext cx="17987783" cy="4222642"/>
          </a:xfrm>
          <a:prstGeom prst="rect">
            <a:avLst/>
          </a:prstGeom>
        </p:spPr>
        <p:txBody>
          <a:bodyPr lIns="0" tIns="0" rIns="0" bIns="0" rtlCol="0" anchor="t">
            <a:spAutoFit/>
          </a:bodyPr>
          <a:lstStyle/>
          <a:p>
            <a:pPr algn="ctr">
              <a:lnSpc>
                <a:spcPts val="2910"/>
              </a:lnSpc>
              <a:spcBef>
                <a:spcPct val="0"/>
              </a:spcBef>
            </a:pPr>
            <a:endParaRPr/>
          </a:p>
          <a:p>
            <a:pPr marL="794349" lvl="1" indent="-397174">
              <a:lnSpc>
                <a:spcPts val="5150"/>
              </a:lnSpc>
              <a:buFont typeface="Arial"/>
              <a:buChar char="•"/>
            </a:pPr>
            <a:r>
              <a:rPr lang="en-US" sz="3679">
                <a:solidFill>
                  <a:srgbClr val="FFFFFF"/>
                </a:solidFill>
                <a:latin typeface="Georgia Pro"/>
              </a:rPr>
              <a:t>Autistic people should receive more equal treatment.</a:t>
            </a:r>
          </a:p>
          <a:p>
            <a:pPr marL="794349" lvl="1" indent="-397174">
              <a:lnSpc>
                <a:spcPts val="5150"/>
              </a:lnSpc>
              <a:buFont typeface="Arial"/>
              <a:buChar char="•"/>
            </a:pPr>
            <a:r>
              <a:rPr lang="en-US" sz="3679">
                <a:solidFill>
                  <a:srgbClr val="FFFFFF"/>
                </a:solidFill>
                <a:latin typeface="Georgia Pro"/>
              </a:rPr>
              <a:t>People should have a greater understanding that those with autism may have different needs and ways of coping.</a:t>
            </a:r>
          </a:p>
          <a:p>
            <a:pPr marL="794349" lvl="1" indent="-397174">
              <a:lnSpc>
                <a:spcPts val="5150"/>
              </a:lnSpc>
              <a:buFont typeface="Arial"/>
              <a:buChar char="•"/>
            </a:pPr>
            <a:r>
              <a:rPr lang="en-US" sz="3679">
                <a:solidFill>
                  <a:srgbClr val="FFFFFF"/>
                </a:solidFill>
                <a:latin typeface="Georgia Pro"/>
              </a:rPr>
              <a:t>Society should allow for autistic differences and create more equal opportunities.</a:t>
            </a:r>
          </a:p>
          <a:p>
            <a:pPr marL="794349" lvl="1" indent="-397174">
              <a:lnSpc>
                <a:spcPts val="5150"/>
              </a:lnSpc>
              <a:buFont typeface="Arial"/>
              <a:buChar char="•"/>
            </a:pPr>
            <a:r>
              <a:rPr lang="en-US" sz="3679">
                <a:solidFill>
                  <a:srgbClr val="FFFFFF"/>
                </a:solidFill>
                <a:latin typeface="Georgia Pro"/>
              </a:rPr>
              <a:t>Society shouldn’t try to make autistic people ‘fit’ into society, but have society accommodate for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84634" y="1147845"/>
            <a:ext cx="15118731" cy="8504286"/>
          </a:xfrm>
          <a:custGeom>
            <a:avLst/>
            <a:gdLst/>
            <a:ahLst/>
            <a:cxnLst/>
            <a:rect l="l" t="t" r="r" b="b"/>
            <a:pathLst>
              <a:path w="15118731" h="8504286">
                <a:moveTo>
                  <a:pt x="0" y="0"/>
                </a:moveTo>
                <a:lnTo>
                  <a:pt x="15118732" y="0"/>
                </a:lnTo>
                <a:lnTo>
                  <a:pt x="15118732" y="8504287"/>
                </a:lnTo>
                <a:lnTo>
                  <a:pt x="0" y="8504287"/>
                </a:lnTo>
                <a:lnTo>
                  <a:pt x="0" y="0"/>
                </a:lnTo>
                <a:close/>
              </a:path>
            </a:pathLst>
          </a:custGeom>
          <a:blipFill>
            <a:blip r:embed="rId2"/>
            <a:stretch>
              <a:fillRect/>
            </a:stretch>
          </a:blipFill>
        </p:spPr>
        <p:txBody>
          <a:bodyPr/>
          <a:lstStyle/>
          <a:p>
            <a:endParaRPr lang="en-US"/>
          </a:p>
        </p:txBody>
      </p:sp>
      <p:sp>
        <p:nvSpPr>
          <p:cNvPr id="3" name="Freeform 3"/>
          <p:cNvSpPr/>
          <p:nvPr/>
        </p:nvSpPr>
        <p:spPr>
          <a:xfrm>
            <a:off x="13694793" y="9710584"/>
            <a:ext cx="4164646" cy="455983"/>
          </a:xfrm>
          <a:custGeom>
            <a:avLst/>
            <a:gdLst/>
            <a:ahLst/>
            <a:cxnLst/>
            <a:rect l="l" t="t" r="r" b="b"/>
            <a:pathLst>
              <a:path w="4164646" h="455983">
                <a:moveTo>
                  <a:pt x="0" y="0"/>
                </a:moveTo>
                <a:lnTo>
                  <a:pt x="4164647" y="0"/>
                </a:lnTo>
                <a:lnTo>
                  <a:pt x="4164647" y="455983"/>
                </a:lnTo>
                <a:lnTo>
                  <a:pt x="0" y="455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553200" y="49543"/>
            <a:ext cx="4450929" cy="938655"/>
          </a:xfrm>
          <a:prstGeom prst="rect">
            <a:avLst/>
          </a:prstGeom>
        </p:spPr>
        <p:txBody>
          <a:bodyPr wrap="square" lIns="0" tIns="0" rIns="0" bIns="0" rtlCol="0" anchor="t">
            <a:spAutoFit/>
          </a:bodyPr>
          <a:lstStyle/>
          <a:p>
            <a:pPr algn="ctr">
              <a:lnSpc>
                <a:spcPts val="7980"/>
              </a:lnSpc>
            </a:pPr>
            <a:r>
              <a:rPr lang="en-US" sz="5700" dirty="0">
                <a:solidFill>
                  <a:srgbClr val="FFFFFF"/>
                </a:solidFill>
                <a:latin typeface="Georgia Pro Bold"/>
              </a:rPr>
              <a:t>Fast Facts</a:t>
            </a:r>
          </a:p>
        </p:txBody>
      </p:sp>
      <p:sp>
        <p:nvSpPr>
          <p:cNvPr id="5" name="TextBox 5"/>
          <p:cNvSpPr txBox="1"/>
          <p:nvPr/>
        </p:nvSpPr>
        <p:spPr>
          <a:xfrm>
            <a:off x="10758951" y="9728332"/>
            <a:ext cx="2662833" cy="797013"/>
          </a:xfrm>
          <a:prstGeom prst="rect">
            <a:avLst/>
          </a:prstGeom>
        </p:spPr>
        <p:txBody>
          <a:bodyPr lIns="0" tIns="0" rIns="0" bIns="0" rtlCol="0" anchor="t">
            <a:spAutoFit/>
          </a:bodyPr>
          <a:lstStyle/>
          <a:p>
            <a:pPr algn="ctr">
              <a:lnSpc>
                <a:spcPts val="3220"/>
              </a:lnSpc>
            </a:pPr>
            <a:r>
              <a:rPr lang="en-US" sz="2300" dirty="0">
                <a:solidFill>
                  <a:srgbClr val="FFFFFF"/>
                </a:solidFill>
                <a:latin typeface="Georgia Pro"/>
              </a:rPr>
              <a:t>Graphic Courtesy: of: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340200" y="96195"/>
            <a:ext cx="9607600" cy="1038213"/>
          </a:xfrm>
          <a:prstGeom prst="rect">
            <a:avLst/>
          </a:prstGeom>
        </p:spPr>
        <p:txBody>
          <a:bodyPr lIns="0" tIns="0" rIns="0" bIns="0" rtlCol="0" anchor="t">
            <a:spAutoFit/>
          </a:bodyPr>
          <a:lstStyle/>
          <a:p>
            <a:pPr algn="ctr">
              <a:lnSpc>
                <a:spcPts val="8400"/>
              </a:lnSpc>
            </a:pPr>
            <a:r>
              <a:rPr lang="en-US" sz="6000" u="sng">
                <a:solidFill>
                  <a:srgbClr val="FFFFFF"/>
                </a:solidFill>
                <a:latin typeface="Georgia Pro Bold"/>
              </a:rPr>
              <a:t>ASD and Missing Person</a:t>
            </a:r>
          </a:p>
        </p:txBody>
      </p:sp>
      <p:sp>
        <p:nvSpPr>
          <p:cNvPr id="3" name="TextBox 3"/>
          <p:cNvSpPr txBox="1"/>
          <p:nvPr/>
        </p:nvSpPr>
        <p:spPr>
          <a:xfrm>
            <a:off x="244996" y="1403291"/>
            <a:ext cx="18043004" cy="8097750"/>
          </a:xfrm>
          <a:prstGeom prst="rect">
            <a:avLst/>
          </a:prstGeom>
        </p:spPr>
        <p:txBody>
          <a:bodyPr lIns="0" tIns="0" rIns="0" bIns="0" rtlCol="0" anchor="t">
            <a:spAutoFit/>
          </a:bodyPr>
          <a:lstStyle/>
          <a:p>
            <a:pPr>
              <a:lnSpc>
                <a:spcPts val="5381"/>
              </a:lnSpc>
              <a:spcBef>
                <a:spcPct val="0"/>
              </a:spcBef>
            </a:pPr>
            <a:r>
              <a:rPr lang="en-US" sz="3843">
                <a:solidFill>
                  <a:srgbClr val="FFFFFF"/>
                </a:solidFill>
                <a:latin typeface="Georgia Pro"/>
              </a:rPr>
              <a:t>If Person With Autism is Missing... </a:t>
            </a:r>
          </a:p>
          <a:p>
            <a:pPr>
              <a:lnSpc>
                <a:spcPts val="3903"/>
              </a:lnSpc>
              <a:spcBef>
                <a:spcPct val="0"/>
              </a:spcBef>
            </a:pPr>
            <a:endParaRPr lang="en-US" sz="3843">
              <a:solidFill>
                <a:srgbClr val="FFFFFF"/>
              </a:solidFill>
              <a:latin typeface="Georgia Pro"/>
            </a:endParaRPr>
          </a:p>
          <a:p>
            <a:pPr marL="601938" lvl="1" indent="-300969">
              <a:lnSpc>
                <a:spcPts val="3903"/>
              </a:lnSpc>
              <a:buFont typeface="Arial"/>
              <a:buChar char="•"/>
            </a:pPr>
            <a:r>
              <a:rPr lang="en-US" sz="2788">
                <a:solidFill>
                  <a:srgbClr val="FFDE59"/>
                </a:solidFill>
                <a:latin typeface="Georgia Pro"/>
              </a:rPr>
              <a:t>Treat each case as critical. Those with autism can have an impaired sense of danger and often go straight to water or traffic.  </a:t>
            </a:r>
            <a:r>
              <a:rPr lang="en-US" sz="2788">
                <a:solidFill>
                  <a:srgbClr val="FFFFFF"/>
                </a:solidFill>
                <a:latin typeface="Georgia Pro"/>
              </a:rPr>
              <a:t> </a:t>
            </a:r>
          </a:p>
          <a:p>
            <a:pPr marL="601938" lvl="1" indent="-300969">
              <a:lnSpc>
                <a:spcPts val="3903"/>
              </a:lnSpc>
              <a:buFont typeface="Arial"/>
              <a:buChar char="•"/>
            </a:pPr>
            <a:r>
              <a:rPr lang="en-US" sz="2788">
                <a:solidFill>
                  <a:srgbClr val="FFFFFF"/>
                </a:solidFill>
                <a:latin typeface="Georgia Pro"/>
              </a:rPr>
              <a:t>Ask the caregiver if the person wears a personal tracking device, if so, immediately initiate tracking measures. </a:t>
            </a:r>
          </a:p>
          <a:p>
            <a:pPr marL="601938" lvl="1" indent="-300969">
              <a:lnSpc>
                <a:spcPts val="3903"/>
              </a:lnSpc>
              <a:buFont typeface="Arial"/>
              <a:buChar char="•"/>
            </a:pPr>
            <a:r>
              <a:rPr lang="en-US" sz="2788" u="sng">
                <a:solidFill>
                  <a:srgbClr val="FFDE59"/>
                </a:solidFill>
                <a:latin typeface="Georgia Pro Bold"/>
              </a:rPr>
              <a:t>Search Water First!</a:t>
            </a:r>
            <a:r>
              <a:rPr lang="en-US" sz="2788">
                <a:solidFill>
                  <a:srgbClr val="FFFFFF"/>
                </a:solidFill>
                <a:latin typeface="Georgia Pro"/>
              </a:rPr>
              <a:t> Even if the child or adult is said to dislike water, search any type of nearby water, including waste water. </a:t>
            </a:r>
          </a:p>
          <a:p>
            <a:pPr marL="601938" lvl="1" indent="-300969">
              <a:lnSpc>
                <a:spcPts val="3903"/>
              </a:lnSpc>
              <a:buFont typeface="Arial"/>
              <a:buChar char="•"/>
            </a:pPr>
            <a:r>
              <a:rPr lang="en-US" sz="2788">
                <a:solidFill>
                  <a:srgbClr val="FFFFFF"/>
                </a:solidFill>
                <a:latin typeface="Georgia Pro"/>
              </a:rPr>
              <a:t>Ask about other dangers that the person may be attracted to; busy roads/highways/construction sites, etc. and immediately dispatch personnel to secure those areas. </a:t>
            </a:r>
          </a:p>
          <a:p>
            <a:pPr marL="601938" lvl="1" indent="-300969">
              <a:lnSpc>
                <a:spcPts val="3903"/>
              </a:lnSpc>
              <a:buFont typeface="Arial"/>
              <a:buChar char="•"/>
            </a:pPr>
            <a:r>
              <a:rPr lang="en-US" sz="2788">
                <a:solidFill>
                  <a:srgbClr val="FFFFFF"/>
                </a:solidFill>
                <a:latin typeface="Georgia Pro"/>
              </a:rPr>
              <a:t>Ask about individual’s likes that may assist in search efforts – Will they be drawn to certain music, favorite characters, fire trucks, mom’s voice, etc. </a:t>
            </a:r>
          </a:p>
          <a:p>
            <a:pPr marL="601938" lvl="1" indent="-300969">
              <a:lnSpc>
                <a:spcPts val="3903"/>
              </a:lnSpc>
              <a:buFont typeface="Arial"/>
              <a:buChar char="•"/>
            </a:pPr>
            <a:r>
              <a:rPr lang="en-US" sz="2788">
                <a:solidFill>
                  <a:srgbClr val="FFDE59"/>
                </a:solidFill>
                <a:latin typeface="Georgia Pro"/>
              </a:rPr>
              <a:t>Ask about individual’s dislikes and fears or sensory issues that may hinder search efforts. </a:t>
            </a:r>
            <a:r>
              <a:rPr lang="en-US" sz="2788">
                <a:solidFill>
                  <a:srgbClr val="FFFFFF"/>
                </a:solidFill>
                <a:latin typeface="Georgia Pro"/>
              </a:rPr>
              <a:t>(Dogs, Sirens, Aircraft, Lights, Shouting.) </a:t>
            </a:r>
          </a:p>
          <a:p>
            <a:pPr marL="601938" lvl="1" indent="-300969">
              <a:lnSpc>
                <a:spcPts val="3903"/>
              </a:lnSpc>
              <a:buFont typeface="Arial"/>
              <a:buChar char="•"/>
            </a:pPr>
            <a:r>
              <a:rPr lang="en-US" sz="2788">
                <a:solidFill>
                  <a:srgbClr val="FFFFFF"/>
                </a:solidFill>
                <a:latin typeface="Georgia Pro"/>
              </a:rPr>
              <a:t>Ask if the individual will respond to his/her name when called. </a:t>
            </a:r>
          </a:p>
          <a:p>
            <a:pPr marL="601938" lvl="1" indent="-300969">
              <a:lnSpc>
                <a:spcPts val="3903"/>
              </a:lnSpc>
              <a:buFont typeface="Arial"/>
              <a:buChar char="•"/>
            </a:pPr>
            <a:r>
              <a:rPr lang="en-US" sz="2788">
                <a:solidFill>
                  <a:srgbClr val="FFFFFF"/>
                </a:solidFill>
                <a:latin typeface="Georgia Pro"/>
              </a:rPr>
              <a:t>Implement Reverse 9-1-1 (Visit achildismissing.org for details.) </a:t>
            </a:r>
          </a:p>
          <a:p>
            <a:pPr marL="601938" lvl="1" indent="-300969">
              <a:lnSpc>
                <a:spcPts val="3903"/>
              </a:lnSpc>
              <a:buFont typeface="Arial"/>
              <a:buChar char="•"/>
            </a:pPr>
            <a:r>
              <a:rPr lang="en-US" sz="2788">
                <a:solidFill>
                  <a:srgbClr val="FFFFFF"/>
                </a:solidFill>
                <a:latin typeface="Georgia Pro"/>
              </a:rPr>
              <a:t>Issue an Endangered Missing Alert.</a:t>
            </a:r>
          </a:p>
        </p:txBody>
      </p:sp>
      <p:sp>
        <p:nvSpPr>
          <p:cNvPr id="4" name="TextBox 4"/>
          <p:cNvSpPr txBox="1"/>
          <p:nvPr/>
        </p:nvSpPr>
        <p:spPr>
          <a:xfrm>
            <a:off x="11639996" y="9410901"/>
            <a:ext cx="5659041" cy="474345"/>
          </a:xfrm>
          <a:prstGeom prst="rect">
            <a:avLst/>
          </a:prstGeom>
        </p:spPr>
        <p:txBody>
          <a:bodyPr lIns="0" tIns="0" rIns="0" bIns="0" rtlCol="0" anchor="t">
            <a:spAutoFit/>
          </a:bodyPr>
          <a:lstStyle/>
          <a:p>
            <a:pPr algn="ctr">
              <a:lnSpc>
                <a:spcPts val="3780"/>
              </a:lnSpc>
            </a:pPr>
            <a:r>
              <a:rPr lang="en-US" sz="2700">
                <a:solidFill>
                  <a:srgbClr val="FFFFFF"/>
                </a:solidFill>
                <a:latin typeface="Georgia Pro Italics"/>
              </a:rPr>
              <a:t>Source: National Autism Association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972800" y="4481232"/>
            <a:ext cx="7308490" cy="5691468"/>
          </a:xfrm>
          <a:custGeom>
            <a:avLst/>
            <a:gdLst/>
            <a:ahLst/>
            <a:cxnLst/>
            <a:rect l="l" t="t" r="r" b="b"/>
            <a:pathLst>
              <a:path w="7241536" h="5412716">
                <a:moveTo>
                  <a:pt x="0" y="0"/>
                </a:moveTo>
                <a:lnTo>
                  <a:pt x="7241536" y="0"/>
                </a:lnTo>
                <a:lnTo>
                  <a:pt x="7241536" y="5412716"/>
                </a:lnTo>
                <a:lnTo>
                  <a:pt x="0" y="5412716"/>
                </a:lnTo>
                <a:lnTo>
                  <a:pt x="0" y="0"/>
                </a:lnTo>
                <a:close/>
              </a:path>
            </a:pathLst>
          </a:custGeom>
          <a:blipFill>
            <a:blip r:embed="rId2"/>
            <a:stretch>
              <a:fillRect/>
            </a:stretch>
          </a:blipFill>
        </p:spPr>
        <p:txBody>
          <a:bodyPr/>
          <a:lstStyle/>
          <a:p>
            <a:endParaRPr lang="en-US"/>
          </a:p>
        </p:txBody>
      </p:sp>
      <p:sp>
        <p:nvSpPr>
          <p:cNvPr id="3" name="Freeform 3"/>
          <p:cNvSpPr/>
          <p:nvPr/>
        </p:nvSpPr>
        <p:spPr>
          <a:xfrm>
            <a:off x="259801" y="1522328"/>
            <a:ext cx="10965567" cy="5908966"/>
          </a:xfrm>
          <a:custGeom>
            <a:avLst/>
            <a:gdLst/>
            <a:ahLst/>
            <a:cxnLst/>
            <a:rect l="l" t="t" r="r" b="b"/>
            <a:pathLst>
              <a:path w="10965567" h="5908966">
                <a:moveTo>
                  <a:pt x="0" y="0"/>
                </a:moveTo>
                <a:lnTo>
                  <a:pt x="10965567" y="0"/>
                </a:lnTo>
                <a:lnTo>
                  <a:pt x="10965567" y="5908966"/>
                </a:lnTo>
                <a:lnTo>
                  <a:pt x="0" y="590896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587255" y="-9513"/>
            <a:ext cx="9113490" cy="1038213"/>
          </a:xfrm>
          <a:prstGeom prst="rect">
            <a:avLst/>
          </a:prstGeom>
        </p:spPr>
        <p:txBody>
          <a:bodyPr lIns="0" tIns="0" rIns="0" bIns="0" rtlCol="0" anchor="t">
            <a:spAutoFit/>
          </a:bodyPr>
          <a:lstStyle/>
          <a:p>
            <a:pPr algn="ctr">
              <a:lnSpc>
                <a:spcPts val="8400"/>
              </a:lnSpc>
            </a:pPr>
            <a:r>
              <a:rPr lang="en-US" sz="6000">
                <a:solidFill>
                  <a:srgbClr val="FFFFFF"/>
                </a:solidFill>
                <a:latin typeface="Georgia Pro Bold"/>
              </a:rPr>
              <a:t>Autism and Wandering</a:t>
            </a:r>
          </a:p>
        </p:txBody>
      </p:sp>
      <p:sp>
        <p:nvSpPr>
          <p:cNvPr id="5" name="TextBox 5"/>
          <p:cNvSpPr txBox="1"/>
          <p:nvPr/>
        </p:nvSpPr>
        <p:spPr>
          <a:xfrm>
            <a:off x="259801" y="7607640"/>
            <a:ext cx="9860584" cy="1650660"/>
          </a:xfrm>
          <a:prstGeom prst="rect">
            <a:avLst/>
          </a:prstGeom>
        </p:spPr>
        <p:txBody>
          <a:bodyPr lIns="0" tIns="0" rIns="0" bIns="0" rtlCol="0" anchor="t">
            <a:spAutoFit/>
          </a:bodyPr>
          <a:lstStyle/>
          <a:p>
            <a:pPr algn="ctr">
              <a:lnSpc>
                <a:spcPts val="4426"/>
              </a:lnSpc>
            </a:pPr>
            <a:r>
              <a:rPr lang="en-US" sz="3161" dirty="0">
                <a:solidFill>
                  <a:srgbClr val="FFC000"/>
                </a:solidFill>
                <a:latin typeface="Georgia Pro Bold"/>
              </a:rPr>
              <a:t>49% of children with ASD attempt to elope from a safe environment, a rate nearly four times higher than their unaffected siblings.</a:t>
            </a:r>
          </a:p>
        </p:txBody>
      </p:sp>
      <p:sp>
        <p:nvSpPr>
          <p:cNvPr id="6" name="TextBox 6"/>
          <p:cNvSpPr txBox="1"/>
          <p:nvPr/>
        </p:nvSpPr>
        <p:spPr>
          <a:xfrm>
            <a:off x="11795186" y="2400300"/>
            <a:ext cx="5975919" cy="487971"/>
          </a:xfrm>
          <a:prstGeom prst="rect">
            <a:avLst/>
          </a:prstGeom>
        </p:spPr>
        <p:txBody>
          <a:bodyPr lIns="0" tIns="0" rIns="0" bIns="0" rtlCol="0" anchor="t">
            <a:spAutoFit/>
          </a:bodyPr>
          <a:lstStyle/>
          <a:p>
            <a:pPr algn="ctr">
              <a:lnSpc>
                <a:spcPts val="3991"/>
              </a:lnSpc>
            </a:pPr>
            <a:r>
              <a:rPr lang="en-US" sz="2851" dirty="0">
                <a:solidFill>
                  <a:srgbClr val="FFFFFF"/>
                </a:solidFill>
                <a:latin typeface="Georgia Pro Italics"/>
              </a:rPr>
              <a:t>Source: National Autism Association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2134564"/>
            <a:ext cx="18288000" cy="4662900"/>
          </a:xfrm>
          <a:prstGeom prst="rect">
            <a:avLst/>
          </a:prstGeom>
        </p:spPr>
        <p:txBody>
          <a:bodyPr lIns="0" tIns="0" rIns="0" bIns="0" rtlCol="0" anchor="t">
            <a:spAutoFit/>
          </a:bodyPr>
          <a:lstStyle/>
          <a:p>
            <a:pPr algn="ctr">
              <a:lnSpc>
                <a:spcPts val="7834"/>
              </a:lnSpc>
            </a:pPr>
            <a:r>
              <a:rPr lang="en-US" sz="5596" u="sng">
                <a:solidFill>
                  <a:srgbClr val="FFFFFF"/>
                </a:solidFill>
                <a:latin typeface="Georgia Pro Bold"/>
              </a:rPr>
              <a:t>Getting and Keeping their Attention</a:t>
            </a:r>
            <a:r>
              <a:rPr lang="en-US" sz="5596">
                <a:solidFill>
                  <a:srgbClr val="FFFFFF"/>
                </a:solidFill>
                <a:latin typeface="Georgia Pro"/>
              </a:rPr>
              <a:t>  </a:t>
            </a:r>
          </a:p>
          <a:p>
            <a:pPr>
              <a:lnSpc>
                <a:spcPts val="4194"/>
              </a:lnSpc>
            </a:pPr>
            <a:endParaRPr lang="en-US" sz="5596">
              <a:solidFill>
                <a:srgbClr val="FFFFFF"/>
              </a:solidFill>
              <a:latin typeface="Georgia Pro"/>
            </a:endParaRPr>
          </a:p>
          <a:p>
            <a:pPr marL="646902" lvl="1" indent="-323451">
              <a:lnSpc>
                <a:spcPts val="4194"/>
              </a:lnSpc>
              <a:buFont typeface="Arial"/>
              <a:buChar char="•"/>
            </a:pPr>
            <a:r>
              <a:rPr lang="en-US" sz="2996">
                <a:solidFill>
                  <a:srgbClr val="FFFFFF"/>
                </a:solidFill>
                <a:latin typeface="Georgia Pro"/>
              </a:rPr>
              <a:t>Always use their name at the beginning so that they know you are talking to them.</a:t>
            </a:r>
          </a:p>
          <a:p>
            <a:pPr>
              <a:lnSpc>
                <a:spcPts val="4194"/>
              </a:lnSpc>
            </a:pPr>
            <a:endParaRPr lang="en-US" sz="2996">
              <a:solidFill>
                <a:srgbClr val="FFFFFF"/>
              </a:solidFill>
              <a:latin typeface="Georgia Pro"/>
            </a:endParaRPr>
          </a:p>
          <a:p>
            <a:pPr marL="646902" lvl="1" indent="-323451">
              <a:lnSpc>
                <a:spcPts val="4194"/>
              </a:lnSpc>
              <a:buFont typeface="Arial"/>
              <a:buChar char="•"/>
            </a:pPr>
            <a:r>
              <a:rPr lang="en-US" sz="2996">
                <a:solidFill>
                  <a:srgbClr val="FFFFFF"/>
                </a:solidFill>
                <a:latin typeface="Georgia Pro"/>
              </a:rPr>
              <a:t>Make sure they are paying attention before you ask a question or give an instruction. The signs that someone is paying attention will be different for different people.</a:t>
            </a:r>
          </a:p>
          <a:p>
            <a:pPr>
              <a:lnSpc>
                <a:spcPts val="4194"/>
              </a:lnSpc>
            </a:pPr>
            <a:endParaRPr lang="en-US" sz="2996">
              <a:solidFill>
                <a:srgbClr val="FFFFFF"/>
              </a:solidFill>
              <a:latin typeface="Georgia Pro"/>
            </a:endParaRPr>
          </a:p>
          <a:p>
            <a:pPr marL="646902" lvl="1" indent="-323451">
              <a:lnSpc>
                <a:spcPts val="4194"/>
              </a:lnSpc>
              <a:buFont typeface="Arial"/>
              <a:buChar char="•"/>
            </a:pPr>
            <a:r>
              <a:rPr lang="en-US" sz="2996">
                <a:solidFill>
                  <a:srgbClr val="FFFFFF"/>
                </a:solidFill>
                <a:latin typeface="Georgia Pro"/>
              </a:rPr>
              <a:t>Use their hobbies and interests, or the activity they are currently doing, to engage them.  </a:t>
            </a:r>
          </a:p>
        </p:txBody>
      </p:sp>
      <p:sp>
        <p:nvSpPr>
          <p:cNvPr id="3" name="Freeform 3"/>
          <p:cNvSpPr/>
          <p:nvPr/>
        </p:nvSpPr>
        <p:spPr>
          <a:xfrm>
            <a:off x="6013018" y="7016783"/>
            <a:ext cx="5378716" cy="3029783"/>
          </a:xfrm>
          <a:custGeom>
            <a:avLst/>
            <a:gdLst/>
            <a:ahLst/>
            <a:cxnLst/>
            <a:rect l="l" t="t" r="r" b="b"/>
            <a:pathLst>
              <a:path w="5378716" h="3029783">
                <a:moveTo>
                  <a:pt x="0" y="0"/>
                </a:moveTo>
                <a:lnTo>
                  <a:pt x="5378716" y="0"/>
                </a:lnTo>
                <a:lnTo>
                  <a:pt x="5378716" y="3029783"/>
                </a:lnTo>
                <a:lnTo>
                  <a:pt x="0" y="3029783"/>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684259" y="457845"/>
            <a:ext cx="10446246" cy="1038213"/>
          </a:xfrm>
          <a:prstGeom prst="rect">
            <a:avLst/>
          </a:prstGeom>
        </p:spPr>
        <p:txBody>
          <a:bodyPr lIns="0" tIns="0" rIns="0" bIns="0" rtlCol="0" anchor="t">
            <a:spAutoFit/>
          </a:bodyPr>
          <a:lstStyle/>
          <a:p>
            <a:pPr algn="ctr">
              <a:lnSpc>
                <a:spcPts val="8400"/>
              </a:lnSpc>
            </a:pPr>
            <a:r>
              <a:rPr lang="en-US" sz="6000">
                <a:solidFill>
                  <a:srgbClr val="FFFFFF"/>
                </a:solidFill>
                <a:latin typeface="Georgia Pro Bold"/>
              </a:rPr>
              <a:t>Communication Strategies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1498311"/>
            <a:ext cx="18223482" cy="7547905"/>
          </a:xfrm>
          <a:prstGeom prst="rect">
            <a:avLst/>
          </a:prstGeom>
        </p:spPr>
        <p:txBody>
          <a:bodyPr lIns="0" tIns="0" rIns="0" bIns="0" rtlCol="0" anchor="t">
            <a:spAutoFit/>
          </a:bodyPr>
          <a:lstStyle/>
          <a:p>
            <a:pPr algn="ctr">
              <a:lnSpc>
                <a:spcPts val="7307"/>
              </a:lnSpc>
              <a:spcBef>
                <a:spcPct val="0"/>
              </a:spcBef>
            </a:pPr>
            <a:r>
              <a:rPr lang="en-US" sz="5219" u="sng">
                <a:solidFill>
                  <a:srgbClr val="FFFFFF"/>
                </a:solidFill>
                <a:latin typeface="Georgia Pro"/>
              </a:rPr>
              <a:t>Processing Information</a:t>
            </a:r>
            <a:r>
              <a:rPr lang="en-US" sz="5219">
                <a:solidFill>
                  <a:srgbClr val="FFFFFF"/>
                </a:solidFill>
                <a:latin typeface="Georgia Pro"/>
              </a:rPr>
              <a:t> </a:t>
            </a:r>
          </a:p>
          <a:p>
            <a:pPr algn="ctr">
              <a:lnSpc>
                <a:spcPts val="3370"/>
              </a:lnSpc>
              <a:spcBef>
                <a:spcPct val="0"/>
              </a:spcBef>
            </a:pPr>
            <a:endParaRPr lang="en-US" sz="5219">
              <a:solidFill>
                <a:srgbClr val="FFFFFF"/>
              </a:solidFill>
              <a:latin typeface="Georgia Pro"/>
            </a:endParaRPr>
          </a:p>
          <a:p>
            <a:pPr marL="584525" lvl="1" indent="-292262">
              <a:lnSpc>
                <a:spcPts val="3790"/>
              </a:lnSpc>
              <a:buFont typeface="Arial"/>
              <a:buChar char="•"/>
            </a:pPr>
            <a:r>
              <a:rPr lang="en-US" sz="2707">
                <a:solidFill>
                  <a:srgbClr val="FFFFFF"/>
                </a:solidFill>
                <a:latin typeface="Georgia Pro"/>
              </a:rPr>
              <a:t>Say less and say it slowly.</a:t>
            </a:r>
          </a:p>
          <a:p>
            <a:pPr>
              <a:lnSpc>
                <a:spcPts val="3790"/>
              </a:lnSpc>
            </a:pPr>
            <a:endParaRPr lang="en-US" sz="2707">
              <a:solidFill>
                <a:srgbClr val="FFFFFF"/>
              </a:solidFill>
              <a:latin typeface="Georgia Pro"/>
            </a:endParaRPr>
          </a:p>
          <a:p>
            <a:pPr marL="584525" lvl="1" indent="-292262">
              <a:lnSpc>
                <a:spcPts val="3790"/>
              </a:lnSpc>
              <a:buFont typeface="Arial"/>
              <a:buChar char="•"/>
            </a:pPr>
            <a:r>
              <a:rPr lang="en-US" sz="2707">
                <a:solidFill>
                  <a:srgbClr val="FFFFFF"/>
                </a:solidFill>
                <a:latin typeface="Georgia Pro"/>
              </a:rPr>
              <a:t>Use specific key words, repeating and stressing them.</a:t>
            </a:r>
          </a:p>
          <a:p>
            <a:pPr>
              <a:lnSpc>
                <a:spcPts val="3790"/>
              </a:lnSpc>
            </a:pPr>
            <a:endParaRPr lang="en-US" sz="2707">
              <a:solidFill>
                <a:srgbClr val="FFFFFF"/>
              </a:solidFill>
              <a:latin typeface="Georgia Pro"/>
            </a:endParaRPr>
          </a:p>
          <a:p>
            <a:pPr marL="584525" lvl="1" indent="-292262">
              <a:lnSpc>
                <a:spcPts val="3790"/>
              </a:lnSpc>
              <a:buFont typeface="Arial"/>
              <a:buChar char="•"/>
            </a:pPr>
            <a:r>
              <a:rPr lang="en-US" sz="2707">
                <a:solidFill>
                  <a:srgbClr val="FFFFFF"/>
                </a:solidFill>
                <a:latin typeface="Georgia Pro"/>
              </a:rPr>
              <a:t>Pause between words and phrases to give the person time to process what you’ve said, and to give them a chance to think of a response.  Don’t ask too many questions.</a:t>
            </a:r>
          </a:p>
          <a:p>
            <a:pPr>
              <a:lnSpc>
                <a:spcPts val="3790"/>
              </a:lnSpc>
            </a:pPr>
            <a:endParaRPr lang="en-US" sz="2707">
              <a:solidFill>
                <a:srgbClr val="FFFFFF"/>
              </a:solidFill>
              <a:latin typeface="Georgia Pro"/>
            </a:endParaRPr>
          </a:p>
          <a:p>
            <a:pPr marL="584525" lvl="1" indent="-292262">
              <a:lnSpc>
                <a:spcPts val="3790"/>
              </a:lnSpc>
              <a:buFont typeface="Arial"/>
              <a:buChar char="•"/>
            </a:pPr>
            <a:r>
              <a:rPr lang="en-US" sz="2707">
                <a:solidFill>
                  <a:srgbClr val="FFFFFF"/>
                </a:solidFill>
                <a:latin typeface="Georgia Pro"/>
              </a:rPr>
              <a:t>Use less non-verbal communication (prolonged eye contact, facial expressions, gestures, body language).</a:t>
            </a:r>
          </a:p>
          <a:p>
            <a:pPr>
              <a:lnSpc>
                <a:spcPts val="3790"/>
              </a:lnSpc>
            </a:pPr>
            <a:endParaRPr lang="en-US" sz="2707">
              <a:solidFill>
                <a:srgbClr val="FFFFFF"/>
              </a:solidFill>
              <a:latin typeface="Georgia Pro"/>
            </a:endParaRPr>
          </a:p>
          <a:p>
            <a:pPr marL="584525" lvl="1" indent="-292262">
              <a:lnSpc>
                <a:spcPts val="3790"/>
              </a:lnSpc>
              <a:buFont typeface="Arial"/>
              <a:buChar char="•"/>
            </a:pPr>
            <a:r>
              <a:rPr lang="en-US" sz="2707">
                <a:solidFill>
                  <a:srgbClr val="FFFFFF"/>
                </a:solidFill>
                <a:latin typeface="Georgia Pro"/>
              </a:rPr>
              <a:t>Use visual supports (Communication boards, Ipad, symbols, timetables, Social Stories), if appropriate.</a:t>
            </a:r>
          </a:p>
          <a:p>
            <a:pPr>
              <a:lnSpc>
                <a:spcPts val="3790"/>
              </a:lnSpc>
            </a:pPr>
            <a:endParaRPr lang="en-US" sz="2707">
              <a:solidFill>
                <a:srgbClr val="FFFFFF"/>
              </a:solidFill>
              <a:latin typeface="Georgia Pro"/>
            </a:endParaRPr>
          </a:p>
          <a:p>
            <a:pPr marL="584525" lvl="1" indent="-292262">
              <a:lnSpc>
                <a:spcPts val="3790"/>
              </a:lnSpc>
              <a:buFont typeface="Arial"/>
              <a:buChar char="•"/>
            </a:pPr>
            <a:r>
              <a:rPr lang="en-US" sz="2707">
                <a:solidFill>
                  <a:srgbClr val="FFFFFF"/>
                </a:solidFill>
                <a:latin typeface="Georgia Pro"/>
              </a:rPr>
              <a:t>Be aware of the environment (noisy/crowded) that you are in. Sensory differences may be affecting how much someone can process.  </a:t>
            </a:r>
          </a:p>
        </p:txBody>
      </p:sp>
      <p:sp>
        <p:nvSpPr>
          <p:cNvPr id="3" name="Freeform 3"/>
          <p:cNvSpPr/>
          <p:nvPr/>
        </p:nvSpPr>
        <p:spPr>
          <a:xfrm>
            <a:off x="13088467" y="1434921"/>
            <a:ext cx="4970848" cy="2796102"/>
          </a:xfrm>
          <a:custGeom>
            <a:avLst/>
            <a:gdLst/>
            <a:ahLst/>
            <a:cxnLst/>
            <a:rect l="l" t="t" r="r" b="b"/>
            <a:pathLst>
              <a:path w="4970848" h="2796102">
                <a:moveTo>
                  <a:pt x="0" y="0"/>
                </a:moveTo>
                <a:lnTo>
                  <a:pt x="4970848" y="0"/>
                </a:lnTo>
                <a:lnTo>
                  <a:pt x="4970848" y="2796102"/>
                </a:lnTo>
                <a:lnTo>
                  <a:pt x="0" y="2796102"/>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701433" y="183063"/>
            <a:ext cx="10446246" cy="1038213"/>
          </a:xfrm>
          <a:prstGeom prst="rect">
            <a:avLst/>
          </a:prstGeom>
        </p:spPr>
        <p:txBody>
          <a:bodyPr lIns="0" tIns="0" rIns="0" bIns="0" rtlCol="0" anchor="t">
            <a:spAutoFit/>
          </a:bodyPr>
          <a:lstStyle/>
          <a:p>
            <a:pPr algn="ctr">
              <a:lnSpc>
                <a:spcPts val="8400"/>
              </a:lnSpc>
            </a:pPr>
            <a:r>
              <a:rPr lang="en-US" sz="6000">
                <a:solidFill>
                  <a:srgbClr val="FFFFFF"/>
                </a:solidFill>
                <a:latin typeface="Georgia Pro Bold"/>
              </a:rPr>
              <a:t>Communication Strategies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155195" y="1695854"/>
            <a:ext cx="15977610" cy="5597623"/>
          </a:xfrm>
          <a:prstGeom prst="rect">
            <a:avLst/>
          </a:prstGeom>
        </p:spPr>
        <p:txBody>
          <a:bodyPr lIns="0" tIns="0" rIns="0" bIns="0" rtlCol="0" anchor="t">
            <a:spAutoFit/>
          </a:bodyPr>
          <a:lstStyle/>
          <a:p>
            <a:pPr algn="ctr">
              <a:lnSpc>
                <a:spcPts val="6486"/>
              </a:lnSpc>
              <a:spcBef>
                <a:spcPct val="0"/>
              </a:spcBef>
            </a:pPr>
            <a:r>
              <a:rPr lang="en-US" sz="4633" u="sng" dirty="0">
                <a:solidFill>
                  <a:srgbClr val="FFFFFF"/>
                </a:solidFill>
                <a:latin typeface="Georgia Pro"/>
              </a:rPr>
              <a:t>Avoiding Open-Ended Questions</a:t>
            </a:r>
            <a:r>
              <a:rPr lang="en-US" sz="4633" dirty="0">
                <a:solidFill>
                  <a:srgbClr val="FFFFFF"/>
                </a:solidFill>
                <a:latin typeface="Georgia Pro"/>
              </a:rPr>
              <a:t>  </a:t>
            </a:r>
          </a:p>
          <a:p>
            <a:pPr algn="ctr">
              <a:lnSpc>
                <a:spcPts val="3790"/>
              </a:lnSpc>
              <a:spcBef>
                <a:spcPct val="0"/>
              </a:spcBef>
            </a:pPr>
            <a:endParaRPr lang="en-US" sz="4633" dirty="0">
              <a:solidFill>
                <a:srgbClr val="FFFFFF"/>
              </a:solidFill>
              <a:latin typeface="Georgia Pro"/>
            </a:endParaRPr>
          </a:p>
          <a:p>
            <a:pPr marL="646034" lvl="1" indent="-323017">
              <a:lnSpc>
                <a:spcPts val="4189"/>
              </a:lnSpc>
              <a:buFont typeface="Arial"/>
              <a:buChar char="•"/>
            </a:pPr>
            <a:r>
              <a:rPr lang="en-US" sz="2992" dirty="0">
                <a:solidFill>
                  <a:srgbClr val="FFFFFF"/>
                </a:solidFill>
                <a:latin typeface="Georgia Pro"/>
              </a:rPr>
              <a:t>Keep questions short.</a:t>
            </a:r>
          </a:p>
          <a:p>
            <a:pPr>
              <a:lnSpc>
                <a:spcPts val="4189"/>
              </a:lnSpc>
            </a:pPr>
            <a:endParaRPr lang="en-US" sz="2992" dirty="0">
              <a:solidFill>
                <a:srgbClr val="FFFFFF"/>
              </a:solidFill>
              <a:latin typeface="Georgia Pro"/>
            </a:endParaRPr>
          </a:p>
          <a:p>
            <a:pPr marL="646034" lvl="1" indent="-323017">
              <a:lnSpc>
                <a:spcPts val="4189"/>
              </a:lnSpc>
              <a:buFont typeface="Arial"/>
              <a:buChar char="•"/>
            </a:pPr>
            <a:r>
              <a:rPr lang="en-US" sz="2992" dirty="0">
                <a:solidFill>
                  <a:srgbClr val="FFFFFF"/>
                </a:solidFill>
                <a:latin typeface="Georgia Pro"/>
              </a:rPr>
              <a:t>Ask only the most necessary questions.</a:t>
            </a:r>
          </a:p>
          <a:p>
            <a:pPr>
              <a:lnSpc>
                <a:spcPts val="4189"/>
              </a:lnSpc>
            </a:pPr>
            <a:endParaRPr lang="en-US" sz="2992" dirty="0">
              <a:solidFill>
                <a:srgbClr val="FFFFFF"/>
              </a:solidFill>
              <a:latin typeface="Georgia Pro"/>
            </a:endParaRPr>
          </a:p>
          <a:p>
            <a:pPr marL="646034" lvl="1" indent="-323017">
              <a:lnSpc>
                <a:spcPts val="4189"/>
              </a:lnSpc>
              <a:buFont typeface="Arial"/>
              <a:buChar char="•"/>
            </a:pPr>
            <a:r>
              <a:rPr lang="en-US" sz="2992" dirty="0">
                <a:solidFill>
                  <a:srgbClr val="FFFFFF"/>
                </a:solidFill>
                <a:latin typeface="Georgia Pro"/>
              </a:rPr>
              <a:t>Structure your questions, Ex.- you could offer options or choices.</a:t>
            </a:r>
          </a:p>
          <a:p>
            <a:pPr>
              <a:lnSpc>
                <a:spcPts val="4189"/>
              </a:lnSpc>
            </a:pPr>
            <a:endParaRPr lang="en-US" sz="2992" dirty="0">
              <a:solidFill>
                <a:srgbClr val="FFFFFF"/>
              </a:solidFill>
              <a:latin typeface="Georgia Pro"/>
            </a:endParaRPr>
          </a:p>
          <a:p>
            <a:pPr marL="646034" lvl="1" indent="-323017">
              <a:lnSpc>
                <a:spcPts val="4189"/>
              </a:lnSpc>
              <a:buFont typeface="Arial"/>
              <a:buChar char="•"/>
            </a:pPr>
            <a:r>
              <a:rPr lang="en-US" sz="2992" dirty="0">
                <a:solidFill>
                  <a:srgbClr val="FFFFFF"/>
                </a:solidFill>
                <a:latin typeface="Georgia Pro"/>
              </a:rPr>
              <a:t>Be specific. For example, ask “Did you enjoy your lunch?” and “Do you enjoy playing your </a:t>
            </a:r>
            <a:r>
              <a:rPr lang="en-US" sz="2992" dirty="0" err="1">
                <a:solidFill>
                  <a:srgbClr val="FFFFFF"/>
                </a:solidFill>
                <a:latin typeface="Georgia Pro"/>
              </a:rPr>
              <a:t>Playstation</a:t>
            </a:r>
            <a:r>
              <a:rPr lang="en-US" sz="2992" dirty="0">
                <a:solidFill>
                  <a:srgbClr val="FFFFFF"/>
                </a:solidFill>
                <a:latin typeface="Georgia Pro"/>
              </a:rPr>
              <a:t>?” rather than “How was your day?”.  </a:t>
            </a:r>
          </a:p>
        </p:txBody>
      </p:sp>
      <p:sp>
        <p:nvSpPr>
          <p:cNvPr id="3" name="Freeform 3"/>
          <p:cNvSpPr/>
          <p:nvPr/>
        </p:nvSpPr>
        <p:spPr>
          <a:xfrm>
            <a:off x="12391478" y="7017105"/>
            <a:ext cx="5029606" cy="3122958"/>
          </a:xfrm>
          <a:custGeom>
            <a:avLst/>
            <a:gdLst/>
            <a:ahLst/>
            <a:cxnLst/>
            <a:rect l="l" t="t" r="r" b="b"/>
            <a:pathLst>
              <a:path w="5029606" h="3122958">
                <a:moveTo>
                  <a:pt x="0" y="0"/>
                </a:moveTo>
                <a:lnTo>
                  <a:pt x="5029607" y="0"/>
                </a:lnTo>
                <a:lnTo>
                  <a:pt x="5029607" y="3122958"/>
                </a:lnTo>
                <a:lnTo>
                  <a:pt x="0" y="3122958"/>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716404" y="447681"/>
            <a:ext cx="10446246" cy="1038213"/>
          </a:xfrm>
          <a:prstGeom prst="rect">
            <a:avLst/>
          </a:prstGeom>
        </p:spPr>
        <p:txBody>
          <a:bodyPr lIns="0" tIns="0" rIns="0" bIns="0" rtlCol="0" anchor="t">
            <a:spAutoFit/>
          </a:bodyPr>
          <a:lstStyle/>
          <a:p>
            <a:pPr algn="ctr">
              <a:lnSpc>
                <a:spcPts val="8400"/>
              </a:lnSpc>
            </a:pPr>
            <a:r>
              <a:rPr lang="en-US" sz="6000">
                <a:solidFill>
                  <a:srgbClr val="FFFFFF"/>
                </a:solidFill>
                <a:latin typeface="Georgia Pro Bold"/>
              </a:rPr>
              <a:t>Communication Strategies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659926" y="2916654"/>
            <a:ext cx="17172396" cy="5107902"/>
          </a:xfrm>
          <a:custGeom>
            <a:avLst/>
            <a:gdLst/>
            <a:ahLst/>
            <a:cxnLst/>
            <a:rect l="l" t="t" r="r" b="b"/>
            <a:pathLst>
              <a:path w="17172396" h="5107902">
                <a:moveTo>
                  <a:pt x="0" y="0"/>
                </a:moveTo>
                <a:lnTo>
                  <a:pt x="17172396" y="0"/>
                </a:lnTo>
                <a:lnTo>
                  <a:pt x="17172396" y="5107902"/>
                </a:lnTo>
                <a:lnTo>
                  <a:pt x="0" y="5107902"/>
                </a:lnTo>
                <a:lnTo>
                  <a:pt x="0" y="0"/>
                </a:lnTo>
                <a:close/>
              </a:path>
            </a:pathLst>
          </a:custGeom>
          <a:blipFill>
            <a:blip r:embed="rId2"/>
            <a:stretch>
              <a:fillRect t="-687"/>
            </a:stretch>
          </a:blipFill>
        </p:spPr>
        <p:txBody>
          <a:bodyPr/>
          <a:lstStyle/>
          <a:p>
            <a:endParaRPr lang="en-US"/>
          </a:p>
        </p:txBody>
      </p:sp>
      <p:sp>
        <p:nvSpPr>
          <p:cNvPr id="3" name="TextBox 3"/>
          <p:cNvSpPr txBox="1"/>
          <p:nvPr/>
        </p:nvSpPr>
        <p:spPr>
          <a:xfrm>
            <a:off x="3920877" y="298231"/>
            <a:ext cx="10446246" cy="1038225"/>
          </a:xfrm>
          <a:prstGeom prst="rect">
            <a:avLst/>
          </a:prstGeom>
        </p:spPr>
        <p:txBody>
          <a:bodyPr lIns="0" tIns="0" rIns="0" bIns="0" rtlCol="0" anchor="t">
            <a:spAutoFit/>
          </a:bodyPr>
          <a:lstStyle/>
          <a:p>
            <a:pPr algn="ctr">
              <a:lnSpc>
                <a:spcPts val="8400"/>
              </a:lnSpc>
            </a:pPr>
            <a:r>
              <a:rPr lang="en-US" sz="6000">
                <a:solidFill>
                  <a:srgbClr val="FFFFFF"/>
                </a:solidFill>
                <a:latin typeface="Georgia Pro Bold"/>
              </a:rPr>
              <a:t>Communication Strategies</a:t>
            </a:r>
          </a:p>
        </p:txBody>
      </p:sp>
      <p:sp>
        <p:nvSpPr>
          <p:cNvPr id="4" name="TextBox 4"/>
          <p:cNvSpPr txBox="1"/>
          <p:nvPr/>
        </p:nvSpPr>
        <p:spPr>
          <a:xfrm>
            <a:off x="6884822" y="8729406"/>
            <a:ext cx="4907607" cy="804545"/>
          </a:xfrm>
          <a:prstGeom prst="rect">
            <a:avLst/>
          </a:prstGeom>
        </p:spPr>
        <p:txBody>
          <a:bodyPr lIns="0" tIns="0" rIns="0" bIns="0" rtlCol="0" anchor="t">
            <a:spAutoFit/>
          </a:bodyPr>
          <a:lstStyle/>
          <a:p>
            <a:pPr algn="ctr">
              <a:lnSpc>
                <a:spcPts val="6580"/>
              </a:lnSpc>
            </a:pPr>
            <a:r>
              <a:rPr lang="en-US" sz="4700">
                <a:solidFill>
                  <a:srgbClr val="FFDE59"/>
                </a:solidFill>
                <a:latin typeface="Georgia Pro Bold"/>
              </a:rPr>
              <a:t>Keep it Simple!!</a:t>
            </a:r>
          </a:p>
        </p:txBody>
      </p:sp>
      <p:sp>
        <p:nvSpPr>
          <p:cNvPr id="5" name="TextBox 5"/>
          <p:cNvSpPr txBox="1"/>
          <p:nvPr/>
        </p:nvSpPr>
        <p:spPr>
          <a:xfrm>
            <a:off x="2938044" y="1723064"/>
            <a:ext cx="12616160" cy="514444"/>
          </a:xfrm>
          <a:prstGeom prst="rect">
            <a:avLst/>
          </a:prstGeom>
        </p:spPr>
        <p:txBody>
          <a:bodyPr lIns="0" tIns="0" rIns="0" bIns="0" rtlCol="0" anchor="t">
            <a:spAutoFit/>
          </a:bodyPr>
          <a:lstStyle/>
          <a:p>
            <a:pPr algn="ctr">
              <a:lnSpc>
                <a:spcPts val="4194"/>
              </a:lnSpc>
              <a:spcBef>
                <a:spcPct val="0"/>
              </a:spcBef>
            </a:pPr>
            <a:r>
              <a:rPr lang="en-US" sz="2996">
                <a:solidFill>
                  <a:srgbClr val="FFFFFF"/>
                </a:solidFill>
                <a:latin typeface="Georgia Pro"/>
              </a:rPr>
              <a:t>If appropriate, give autistic people a visual help card to use to ask for help.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650850" y="3526082"/>
            <a:ext cx="872784" cy="761504"/>
          </a:xfrm>
          <a:custGeom>
            <a:avLst/>
            <a:gdLst/>
            <a:ahLst/>
            <a:cxnLst/>
            <a:rect l="l" t="t" r="r" b="b"/>
            <a:pathLst>
              <a:path w="872784" h="761504">
                <a:moveTo>
                  <a:pt x="0" y="0"/>
                </a:moveTo>
                <a:lnTo>
                  <a:pt x="872784" y="0"/>
                </a:lnTo>
                <a:lnTo>
                  <a:pt x="872784" y="761504"/>
                </a:lnTo>
                <a:lnTo>
                  <a:pt x="0" y="7615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50850" y="5867666"/>
            <a:ext cx="872784" cy="761504"/>
          </a:xfrm>
          <a:custGeom>
            <a:avLst/>
            <a:gdLst/>
            <a:ahLst/>
            <a:cxnLst/>
            <a:rect l="l" t="t" r="r" b="b"/>
            <a:pathLst>
              <a:path w="872784" h="761504">
                <a:moveTo>
                  <a:pt x="0" y="0"/>
                </a:moveTo>
                <a:lnTo>
                  <a:pt x="872784" y="0"/>
                </a:lnTo>
                <a:lnTo>
                  <a:pt x="872784" y="761504"/>
                </a:lnTo>
                <a:lnTo>
                  <a:pt x="0" y="7615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650850" y="7616833"/>
            <a:ext cx="872784" cy="761504"/>
          </a:xfrm>
          <a:custGeom>
            <a:avLst/>
            <a:gdLst/>
            <a:ahLst/>
            <a:cxnLst/>
            <a:rect l="l" t="t" r="r" b="b"/>
            <a:pathLst>
              <a:path w="872784" h="761504">
                <a:moveTo>
                  <a:pt x="0" y="0"/>
                </a:moveTo>
                <a:lnTo>
                  <a:pt x="872784" y="0"/>
                </a:lnTo>
                <a:lnTo>
                  <a:pt x="872784" y="761504"/>
                </a:lnTo>
                <a:lnTo>
                  <a:pt x="0" y="7615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907009" y="3714750"/>
            <a:ext cx="5609545" cy="3680524"/>
          </a:xfrm>
          <a:custGeom>
            <a:avLst/>
            <a:gdLst/>
            <a:ahLst/>
            <a:cxnLst/>
            <a:rect l="l" t="t" r="r" b="b"/>
            <a:pathLst>
              <a:path w="5609545" h="3680524">
                <a:moveTo>
                  <a:pt x="0" y="0"/>
                </a:moveTo>
                <a:lnTo>
                  <a:pt x="5609545" y="0"/>
                </a:lnTo>
                <a:lnTo>
                  <a:pt x="5609545" y="3680524"/>
                </a:lnTo>
                <a:lnTo>
                  <a:pt x="0" y="3680524"/>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3081059" y="150178"/>
            <a:ext cx="10195823" cy="1513876"/>
          </a:xfrm>
          <a:prstGeom prst="rect">
            <a:avLst/>
          </a:prstGeom>
        </p:spPr>
        <p:txBody>
          <a:bodyPr wrap="square" lIns="0" tIns="0" rIns="0" bIns="0" rtlCol="0" anchor="t">
            <a:spAutoFit/>
          </a:bodyPr>
          <a:lstStyle/>
          <a:p>
            <a:pPr algn="ctr">
              <a:lnSpc>
                <a:spcPts val="12880"/>
              </a:lnSpc>
            </a:pPr>
            <a:r>
              <a:rPr lang="en-US" sz="9200" u="sng" dirty="0">
                <a:solidFill>
                  <a:srgbClr val="FFFFFF"/>
                </a:solidFill>
                <a:latin typeface="Georgia Pro Bold"/>
              </a:rPr>
              <a:t>Today’s Goals</a:t>
            </a:r>
          </a:p>
        </p:txBody>
      </p:sp>
      <p:sp>
        <p:nvSpPr>
          <p:cNvPr id="7" name="TextBox 7"/>
          <p:cNvSpPr txBox="1"/>
          <p:nvPr/>
        </p:nvSpPr>
        <p:spPr>
          <a:xfrm>
            <a:off x="2980041" y="3429000"/>
            <a:ext cx="9059559" cy="1104918"/>
          </a:xfrm>
          <a:prstGeom prst="rect">
            <a:avLst/>
          </a:prstGeom>
        </p:spPr>
        <p:txBody>
          <a:bodyPr wrap="square" lIns="0" tIns="0" rIns="0" bIns="0" rtlCol="0" anchor="t">
            <a:spAutoFit/>
          </a:bodyPr>
          <a:lstStyle/>
          <a:p>
            <a:pPr>
              <a:lnSpc>
                <a:spcPts val="4480"/>
              </a:lnSpc>
            </a:pPr>
            <a:r>
              <a:rPr lang="en-US" sz="3200" dirty="0">
                <a:solidFill>
                  <a:srgbClr val="FFFFFF"/>
                </a:solidFill>
                <a:latin typeface="Georgia Pro Bold"/>
              </a:rPr>
              <a:t>Learn some basic information about individuals with autism.</a:t>
            </a:r>
          </a:p>
        </p:txBody>
      </p:sp>
      <p:sp>
        <p:nvSpPr>
          <p:cNvPr id="8" name="TextBox 8"/>
          <p:cNvSpPr txBox="1"/>
          <p:nvPr/>
        </p:nvSpPr>
        <p:spPr>
          <a:xfrm>
            <a:off x="3081059" y="5648325"/>
            <a:ext cx="8653741" cy="1104918"/>
          </a:xfrm>
          <a:prstGeom prst="rect">
            <a:avLst/>
          </a:prstGeom>
        </p:spPr>
        <p:txBody>
          <a:bodyPr wrap="square" lIns="0" tIns="0" rIns="0" bIns="0" rtlCol="0" anchor="t">
            <a:spAutoFit/>
          </a:bodyPr>
          <a:lstStyle/>
          <a:p>
            <a:pPr>
              <a:lnSpc>
                <a:spcPts val="4480"/>
              </a:lnSpc>
            </a:pPr>
            <a:r>
              <a:rPr lang="en-US" sz="3200" dirty="0">
                <a:solidFill>
                  <a:srgbClr val="FFFFFF"/>
                </a:solidFill>
                <a:latin typeface="Georgia Pro Bold"/>
              </a:rPr>
              <a:t>Learn some basic tips for interactions with individuals with autism.</a:t>
            </a:r>
          </a:p>
        </p:txBody>
      </p:sp>
      <p:sp>
        <p:nvSpPr>
          <p:cNvPr id="9" name="TextBox 9"/>
          <p:cNvSpPr txBox="1"/>
          <p:nvPr/>
        </p:nvSpPr>
        <p:spPr>
          <a:xfrm>
            <a:off x="3081059" y="7559683"/>
            <a:ext cx="8825950" cy="537844"/>
          </a:xfrm>
          <a:prstGeom prst="rect">
            <a:avLst/>
          </a:prstGeom>
        </p:spPr>
        <p:txBody>
          <a:bodyPr lIns="0" tIns="0" rIns="0" bIns="0" rtlCol="0" anchor="t">
            <a:spAutoFit/>
          </a:bodyPr>
          <a:lstStyle/>
          <a:p>
            <a:pPr>
              <a:lnSpc>
                <a:spcPts val="4480"/>
              </a:lnSpc>
            </a:pPr>
            <a:r>
              <a:rPr lang="en-US" sz="3200">
                <a:solidFill>
                  <a:srgbClr val="FFFFFF"/>
                </a:solidFill>
                <a:latin typeface="Georgia Pro Bold"/>
              </a:rPr>
              <a:t>Become familiar with local resources.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1231" y="1855149"/>
            <a:ext cx="18246769" cy="6639741"/>
          </a:xfrm>
          <a:prstGeom prst="rect">
            <a:avLst/>
          </a:prstGeom>
        </p:spPr>
        <p:txBody>
          <a:bodyPr lIns="0" tIns="0" rIns="0" bIns="0" rtlCol="0" anchor="t">
            <a:spAutoFit/>
          </a:bodyPr>
          <a:lstStyle/>
          <a:p>
            <a:pPr algn="ctr">
              <a:lnSpc>
                <a:spcPts val="6046"/>
              </a:lnSpc>
              <a:spcBef>
                <a:spcPct val="0"/>
              </a:spcBef>
            </a:pPr>
            <a:r>
              <a:rPr lang="en-US" sz="4319" u="sng" dirty="0">
                <a:solidFill>
                  <a:srgbClr val="FFFFFF"/>
                </a:solidFill>
                <a:latin typeface="Georgia Pro"/>
              </a:rPr>
              <a:t>Reactions to “No” </a:t>
            </a:r>
            <a:r>
              <a:rPr lang="en-US" sz="4319" dirty="0">
                <a:solidFill>
                  <a:srgbClr val="FFFFFF"/>
                </a:solidFill>
                <a:latin typeface="Georgia Pro"/>
              </a:rPr>
              <a:t>  </a:t>
            </a:r>
          </a:p>
          <a:p>
            <a:pPr>
              <a:lnSpc>
                <a:spcPts val="3237"/>
              </a:lnSpc>
            </a:pPr>
            <a:endParaRPr lang="en-US" sz="4319" dirty="0">
              <a:solidFill>
                <a:srgbClr val="FFFFFF"/>
              </a:solidFill>
              <a:latin typeface="Georgia Pro"/>
            </a:endParaRPr>
          </a:p>
          <a:p>
            <a:pPr marL="562430" lvl="1" indent="-281215">
              <a:lnSpc>
                <a:spcPts val="3647"/>
              </a:lnSpc>
              <a:buFont typeface="Arial"/>
              <a:buChar char="•"/>
            </a:pPr>
            <a:r>
              <a:rPr lang="en-US" sz="2605" dirty="0">
                <a:solidFill>
                  <a:srgbClr val="FFFFFF"/>
                </a:solidFill>
                <a:latin typeface="Georgia Pro"/>
              </a:rPr>
              <a:t>Try using a different word or symbol.</a:t>
            </a:r>
          </a:p>
          <a:p>
            <a:pPr>
              <a:lnSpc>
                <a:spcPts val="3647"/>
              </a:lnSpc>
            </a:pPr>
            <a:endParaRPr lang="en-US" sz="2605" dirty="0">
              <a:solidFill>
                <a:srgbClr val="FFFFFF"/>
              </a:solidFill>
              <a:latin typeface="Georgia Pro"/>
            </a:endParaRPr>
          </a:p>
          <a:p>
            <a:pPr marL="562430" lvl="1" indent="-281215">
              <a:lnSpc>
                <a:spcPts val="3647"/>
              </a:lnSpc>
              <a:buFont typeface="Arial"/>
              <a:buChar char="•"/>
            </a:pPr>
            <a:r>
              <a:rPr lang="en-US" sz="2605" dirty="0">
                <a:solidFill>
                  <a:srgbClr val="FFFFFF"/>
                </a:solidFill>
                <a:latin typeface="Georgia Pro"/>
              </a:rPr>
              <a:t>Autistic people may be confused about why you said no. If it’s an activity that they can do later on that day or week, try showing this in a timetable.</a:t>
            </a:r>
          </a:p>
          <a:p>
            <a:pPr>
              <a:lnSpc>
                <a:spcPts val="3647"/>
              </a:lnSpc>
            </a:pPr>
            <a:endParaRPr lang="en-US" sz="2605" dirty="0">
              <a:solidFill>
                <a:srgbClr val="FFFFFF"/>
              </a:solidFill>
              <a:latin typeface="Georgia Pro"/>
            </a:endParaRPr>
          </a:p>
          <a:p>
            <a:pPr marL="562430" lvl="1" indent="-281215">
              <a:lnSpc>
                <a:spcPts val="3647"/>
              </a:lnSpc>
              <a:buFont typeface="Arial"/>
              <a:buChar char="•"/>
            </a:pPr>
            <a:r>
              <a:rPr lang="en-US" sz="2605" dirty="0">
                <a:solidFill>
                  <a:srgbClr val="FFFFFF"/>
                </a:solidFill>
                <a:latin typeface="Georgia Pro"/>
              </a:rPr>
              <a:t>'No' is often used when someone is putting themselves or others in danger. If it’s a safety issue, look at ways of explaining danger and safety.</a:t>
            </a:r>
          </a:p>
          <a:p>
            <a:pPr>
              <a:lnSpc>
                <a:spcPts val="3647"/>
              </a:lnSpc>
            </a:pPr>
            <a:endParaRPr lang="en-US" sz="2605" dirty="0">
              <a:solidFill>
                <a:srgbClr val="FFFFFF"/>
              </a:solidFill>
              <a:latin typeface="Georgia Pro"/>
            </a:endParaRPr>
          </a:p>
          <a:p>
            <a:pPr marL="562430" lvl="1" indent="-281215">
              <a:lnSpc>
                <a:spcPts val="3647"/>
              </a:lnSpc>
              <a:buFont typeface="Arial"/>
              <a:buChar char="•"/>
            </a:pPr>
            <a:r>
              <a:rPr lang="en-US" sz="2605" dirty="0">
                <a:solidFill>
                  <a:srgbClr val="FFFFFF"/>
                </a:solidFill>
                <a:latin typeface="Georgia Pro"/>
              </a:rPr>
              <a:t>If you are saying 'no' because someone is behaving inappropriately, you may want to change your reaction to their behavior. Try not to shout or give too much attention, a calm reaction may help to decrease this behavior in time.</a:t>
            </a:r>
          </a:p>
          <a:p>
            <a:pPr>
              <a:lnSpc>
                <a:spcPts val="3647"/>
              </a:lnSpc>
            </a:pPr>
            <a:endParaRPr lang="en-US" sz="2605" dirty="0">
              <a:solidFill>
                <a:srgbClr val="FFFFFF"/>
              </a:solidFill>
              <a:latin typeface="Georgia Pro"/>
            </a:endParaRPr>
          </a:p>
          <a:p>
            <a:pPr marL="562430" lvl="1" indent="-281215">
              <a:lnSpc>
                <a:spcPts val="3647"/>
              </a:lnSpc>
              <a:buFont typeface="Arial"/>
              <a:buChar char="•"/>
            </a:pPr>
            <a:r>
              <a:rPr lang="en-US" sz="2605" dirty="0">
                <a:solidFill>
                  <a:srgbClr val="FFFFFF"/>
                </a:solidFill>
                <a:latin typeface="Georgia Pro"/>
              </a:rPr>
              <a:t>Set clear boundaries and explain why and where it is acceptable and not acceptable to behave in certain ways.  </a:t>
            </a:r>
          </a:p>
        </p:txBody>
      </p:sp>
      <p:sp>
        <p:nvSpPr>
          <p:cNvPr id="3" name="Freeform 3"/>
          <p:cNvSpPr/>
          <p:nvPr/>
        </p:nvSpPr>
        <p:spPr>
          <a:xfrm>
            <a:off x="14575973" y="771078"/>
            <a:ext cx="3310305" cy="3115680"/>
          </a:xfrm>
          <a:custGeom>
            <a:avLst/>
            <a:gdLst/>
            <a:ahLst/>
            <a:cxnLst/>
            <a:rect l="l" t="t" r="r" b="b"/>
            <a:pathLst>
              <a:path w="3310305" h="3115680">
                <a:moveTo>
                  <a:pt x="0" y="0"/>
                </a:moveTo>
                <a:lnTo>
                  <a:pt x="3310305" y="0"/>
                </a:lnTo>
                <a:lnTo>
                  <a:pt x="3310305" y="3115680"/>
                </a:lnTo>
                <a:lnTo>
                  <a:pt x="0" y="3115680"/>
                </a:lnTo>
                <a:lnTo>
                  <a:pt x="0" y="0"/>
                </a:lnTo>
                <a:close/>
              </a:path>
            </a:pathLst>
          </a:custGeom>
          <a:blipFill>
            <a:blip r:embed="rId2"/>
            <a:stretch>
              <a:fillRect t="-1922" b="-4324"/>
            </a:stretch>
          </a:blipFill>
        </p:spPr>
        <p:txBody>
          <a:bodyPr/>
          <a:lstStyle/>
          <a:p>
            <a:endParaRPr lang="en-US"/>
          </a:p>
        </p:txBody>
      </p:sp>
      <p:sp>
        <p:nvSpPr>
          <p:cNvPr id="4" name="TextBox 4"/>
          <p:cNvSpPr txBox="1"/>
          <p:nvPr/>
        </p:nvSpPr>
        <p:spPr>
          <a:xfrm>
            <a:off x="3632773" y="298231"/>
            <a:ext cx="10446246" cy="1038225"/>
          </a:xfrm>
          <a:prstGeom prst="rect">
            <a:avLst/>
          </a:prstGeom>
        </p:spPr>
        <p:txBody>
          <a:bodyPr lIns="0" tIns="0" rIns="0" bIns="0" rtlCol="0" anchor="t">
            <a:spAutoFit/>
          </a:bodyPr>
          <a:lstStyle/>
          <a:p>
            <a:pPr algn="ctr">
              <a:lnSpc>
                <a:spcPts val="8400"/>
              </a:lnSpc>
            </a:pPr>
            <a:r>
              <a:rPr lang="en-US" sz="6000">
                <a:solidFill>
                  <a:srgbClr val="FFFFFF"/>
                </a:solidFill>
                <a:latin typeface="Georgia Pro Bold"/>
              </a:rPr>
              <a:t>Communication Strategies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943901" y="391938"/>
            <a:ext cx="14635907" cy="929627"/>
          </a:xfrm>
          <a:prstGeom prst="rect">
            <a:avLst/>
          </a:prstGeom>
        </p:spPr>
        <p:txBody>
          <a:bodyPr lIns="0" tIns="0" rIns="0" bIns="0" rtlCol="0" anchor="t">
            <a:spAutoFit/>
          </a:bodyPr>
          <a:lstStyle/>
          <a:p>
            <a:pPr algn="ctr">
              <a:lnSpc>
                <a:spcPts val="7560"/>
              </a:lnSpc>
            </a:pPr>
            <a:r>
              <a:rPr lang="en-US" sz="5400">
                <a:solidFill>
                  <a:srgbClr val="FFFFFF"/>
                </a:solidFill>
                <a:latin typeface="Georgia Pro Bold"/>
              </a:rPr>
              <a:t>Good advice from a fellow police officer...</a:t>
            </a:r>
          </a:p>
        </p:txBody>
      </p:sp>
      <p:sp>
        <p:nvSpPr>
          <p:cNvPr id="3" name="TextBox 3"/>
          <p:cNvSpPr txBox="1"/>
          <p:nvPr/>
        </p:nvSpPr>
        <p:spPr>
          <a:xfrm>
            <a:off x="581419" y="3314700"/>
            <a:ext cx="17125161" cy="4181576"/>
          </a:xfrm>
          <a:prstGeom prst="rect">
            <a:avLst/>
          </a:prstGeom>
        </p:spPr>
        <p:txBody>
          <a:bodyPr lIns="0" tIns="0" rIns="0" bIns="0" rtlCol="0" anchor="t">
            <a:spAutoFit/>
          </a:bodyPr>
          <a:lstStyle/>
          <a:p>
            <a:pPr algn="ctr">
              <a:lnSpc>
                <a:spcPts val="4194"/>
              </a:lnSpc>
            </a:pPr>
            <a:r>
              <a:rPr lang="en-US" sz="2996" dirty="0">
                <a:solidFill>
                  <a:srgbClr val="FFBD59"/>
                </a:solidFill>
                <a:latin typeface="Georgia Pro Bold Italics"/>
              </a:rPr>
              <a:t>“Persons with brain-based disorders are more likely to have run-ins with the police than others, but they are far less likely to commit a crime.  When they get arrested or when an encounter becomes violent between an officer and a subject with autism or other brain-based disorder, it’s often because neither party knew how to communicate with the other.“</a:t>
            </a:r>
          </a:p>
          <a:p>
            <a:pPr algn="ctr">
              <a:lnSpc>
                <a:spcPts val="4194"/>
              </a:lnSpc>
            </a:pPr>
            <a:endParaRPr lang="en-US" sz="2996" dirty="0">
              <a:solidFill>
                <a:srgbClr val="FFBD59"/>
              </a:solidFill>
              <a:latin typeface="Georgia Pro Bold Italics"/>
            </a:endParaRPr>
          </a:p>
          <a:p>
            <a:pPr algn="ctr">
              <a:lnSpc>
                <a:spcPts val="4194"/>
              </a:lnSpc>
            </a:pPr>
            <a:r>
              <a:rPr lang="en-US" sz="2996" dirty="0">
                <a:solidFill>
                  <a:srgbClr val="FFFFFF"/>
                </a:solidFill>
                <a:latin typeface="Georgia Pro Bold"/>
              </a:rPr>
              <a:t>From the article, </a:t>
            </a:r>
            <a:r>
              <a:rPr lang="en-US" sz="2996" dirty="0">
                <a:solidFill>
                  <a:srgbClr val="FFFFFF"/>
                </a:solidFill>
                <a:latin typeface="Georgia Pro Bold Italics"/>
              </a:rPr>
              <a:t>Police and autism: New stats may forecast more contact with ASD subjects Doug Wyllie, PoliceOne.com, April 2012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638801" y="39216"/>
            <a:ext cx="6903658" cy="1513876"/>
          </a:xfrm>
          <a:prstGeom prst="rect">
            <a:avLst/>
          </a:prstGeom>
        </p:spPr>
        <p:txBody>
          <a:bodyPr wrap="square" lIns="0" tIns="0" rIns="0" bIns="0" rtlCol="0" anchor="t">
            <a:spAutoFit/>
          </a:bodyPr>
          <a:lstStyle/>
          <a:p>
            <a:pPr algn="ctr">
              <a:lnSpc>
                <a:spcPts val="12880"/>
              </a:lnSpc>
            </a:pPr>
            <a:r>
              <a:rPr lang="en-US" sz="9200" u="sng">
                <a:solidFill>
                  <a:srgbClr val="FFFFFF"/>
                </a:solidFill>
                <a:latin typeface="Georgia Pro Bold"/>
              </a:rPr>
              <a:t>Resources</a:t>
            </a:r>
            <a:endParaRPr lang="en-US" sz="9200" u="sng" dirty="0">
              <a:solidFill>
                <a:srgbClr val="FFFFFF"/>
              </a:solidFill>
              <a:latin typeface="Georgia Pro Bold"/>
            </a:endParaRPr>
          </a:p>
        </p:txBody>
      </p:sp>
      <p:pic>
        <p:nvPicPr>
          <p:cNvPr id="6" name="Picture 5">
            <a:extLst>
              <a:ext uri="{FF2B5EF4-FFF2-40B4-BE49-F238E27FC236}">
                <a16:creationId xmlns:a16="http://schemas.microsoft.com/office/drawing/2014/main" id="{8AF3A9F9-5F2B-66C1-5A2E-0231B387146D}"/>
              </a:ext>
            </a:extLst>
          </p:cNvPr>
          <p:cNvPicPr>
            <a:picLocks noChangeAspect="1"/>
          </p:cNvPicPr>
          <p:nvPr/>
        </p:nvPicPr>
        <p:blipFill>
          <a:blip r:embed="rId2"/>
          <a:stretch>
            <a:fillRect/>
          </a:stretch>
        </p:blipFill>
        <p:spPr>
          <a:xfrm>
            <a:off x="679173" y="1824037"/>
            <a:ext cx="8239439" cy="8077200"/>
          </a:xfrm>
          <a:prstGeom prst="rect">
            <a:avLst/>
          </a:prstGeom>
        </p:spPr>
      </p:pic>
      <p:pic>
        <p:nvPicPr>
          <p:cNvPr id="8" name="Picture 7">
            <a:extLst>
              <a:ext uri="{FF2B5EF4-FFF2-40B4-BE49-F238E27FC236}">
                <a16:creationId xmlns:a16="http://schemas.microsoft.com/office/drawing/2014/main" id="{B88A624B-47B4-08F5-7ACC-7FD167FA8795}"/>
              </a:ext>
            </a:extLst>
          </p:cNvPr>
          <p:cNvPicPr>
            <a:picLocks noChangeAspect="1"/>
          </p:cNvPicPr>
          <p:nvPr/>
        </p:nvPicPr>
        <p:blipFill>
          <a:blip r:embed="rId3"/>
          <a:stretch>
            <a:fillRect/>
          </a:stretch>
        </p:blipFill>
        <p:spPr>
          <a:xfrm>
            <a:off x="9448800" y="1824037"/>
            <a:ext cx="7231355" cy="830341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33845" y="2691532"/>
            <a:ext cx="6743151" cy="4495434"/>
          </a:xfrm>
          <a:custGeom>
            <a:avLst/>
            <a:gdLst/>
            <a:ahLst/>
            <a:cxnLst/>
            <a:rect l="l" t="t" r="r" b="b"/>
            <a:pathLst>
              <a:path w="6743151" h="4495434">
                <a:moveTo>
                  <a:pt x="0" y="0"/>
                </a:moveTo>
                <a:lnTo>
                  <a:pt x="6743151" y="0"/>
                </a:lnTo>
                <a:lnTo>
                  <a:pt x="6743151" y="4495434"/>
                </a:lnTo>
                <a:lnTo>
                  <a:pt x="0" y="4495434"/>
                </a:lnTo>
                <a:lnTo>
                  <a:pt x="0" y="0"/>
                </a:lnTo>
                <a:close/>
              </a:path>
            </a:pathLst>
          </a:custGeom>
          <a:blipFill>
            <a:blip r:embed="rId2"/>
            <a:stretch>
              <a:fillRect/>
            </a:stretch>
          </a:blipFill>
        </p:spPr>
        <p:txBody>
          <a:bodyPr/>
          <a:lstStyle/>
          <a:p>
            <a:endParaRPr lang="en-US"/>
          </a:p>
        </p:txBody>
      </p:sp>
      <p:sp>
        <p:nvSpPr>
          <p:cNvPr id="3" name="Freeform 3"/>
          <p:cNvSpPr/>
          <p:nvPr/>
        </p:nvSpPr>
        <p:spPr>
          <a:xfrm>
            <a:off x="13562170" y="1483858"/>
            <a:ext cx="4119390" cy="4468491"/>
          </a:xfrm>
          <a:custGeom>
            <a:avLst/>
            <a:gdLst/>
            <a:ahLst/>
            <a:cxnLst/>
            <a:rect l="l" t="t" r="r" b="b"/>
            <a:pathLst>
              <a:path w="4119390" h="4468491">
                <a:moveTo>
                  <a:pt x="0" y="0"/>
                </a:moveTo>
                <a:lnTo>
                  <a:pt x="4119391" y="0"/>
                </a:lnTo>
                <a:lnTo>
                  <a:pt x="4119391" y="4468492"/>
                </a:lnTo>
                <a:lnTo>
                  <a:pt x="0" y="4468492"/>
                </a:lnTo>
                <a:lnTo>
                  <a:pt x="0" y="0"/>
                </a:lnTo>
                <a:close/>
              </a:path>
            </a:pathLst>
          </a:custGeom>
          <a:blipFill>
            <a:blip r:embed="rId3"/>
            <a:stretch>
              <a:fillRect/>
            </a:stretch>
          </a:blipFill>
        </p:spPr>
        <p:txBody>
          <a:bodyPr/>
          <a:lstStyle/>
          <a:p>
            <a:endParaRPr lang="en-US"/>
          </a:p>
        </p:txBody>
      </p:sp>
      <p:sp>
        <p:nvSpPr>
          <p:cNvPr id="4" name="Freeform 4"/>
          <p:cNvSpPr/>
          <p:nvPr/>
        </p:nvSpPr>
        <p:spPr>
          <a:xfrm>
            <a:off x="12863343" y="6507001"/>
            <a:ext cx="4818218" cy="3613664"/>
          </a:xfrm>
          <a:custGeom>
            <a:avLst/>
            <a:gdLst/>
            <a:ahLst/>
            <a:cxnLst/>
            <a:rect l="l" t="t" r="r" b="b"/>
            <a:pathLst>
              <a:path w="4818218" h="3613664">
                <a:moveTo>
                  <a:pt x="0" y="0"/>
                </a:moveTo>
                <a:lnTo>
                  <a:pt x="4818218" y="0"/>
                </a:lnTo>
                <a:lnTo>
                  <a:pt x="4818218" y="3613664"/>
                </a:lnTo>
                <a:lnTo>
                  <a:pt x="0" y="3613664"/>
                </a:lnTo>
                <a:lnTo>
                  <a:pt x="0" y="0"/>
                </a:lnTo>
                <a:close/>
              </a:path>
            </a:pathLst>
          </a:custGeom>
          <a:blipFill>
            <a:blip r:embed="rId4"/>
            <a:stretch>
              <a:fillRect/>
            </a:stretch>
          </a:blipFill>
        </p:spPr>
        <p:txBody>
          <a:bodyPr/>
          <a:lstStyle/>
          <a:p>
            <a:endParaRPr lang="en-US"/>
          </a:p>
        </p:txBody>
      </p:sp>
      <p:sp>
        <p:nvSpPr>
          <p:cNvPr id="5" name="Freeform 5"/>
          <p:cNvSpPr/>
          <p:nvPr/>
        </p:nvSpPr>
        <p:spPr>
          <a:xfrm>
            <a:off x="5611828" y="3290236"/>
            <a:ext cx="6705610" cy="4470407"/>
          </a:xfrm>
          <a:custGeom>
            <a:avLst/>
            <a:gdLst/>
            <a:ahLst/>
            <a:cxnLst/>
            <a:rect l="l" t="t" r="r" b="b"/>
            <a:pathLst>
              <a:path w="6705610" h="4470407">
                <a:moveTo>
                  <a:pt x="0" y="0"/>
                </a:moveTo>
                <a:lnTo>
                  <a:pt x="6705611" y="0"/>
                </a:lnTo>
                <a:lnTo>
                  <a:pt x="6705611" y="4470407"/>
                </a:lnTo>
                <a:lnTo>
                  <a:pt x="0" y="4470407"/>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028700" y="404469"/>
            <a:ext cx="16891148" cy="1944163"/>
          </a:xfrm>
          <a:prstGeom prst="rect">
            <a:avLst/>
          </a:prstGeom>
        </p:spPr>
        <p:txBody>
          <a:bodyPr lIns="0" tIns="0" rIns="0" bIns="0" rtlCol="0" anchor="t">
            <a:spAutoFit/>
          </a:bodyPr>
          <a:lstStyle/>
          <a:p>
            <a:pPr algn="ctr">
              <a:lnSpc>
                <a:spcPts val="7759"/>
              </a:lnSpc>
            </a:pPr>
            <a:r>
              <a:rPr lang="en-US" sz="5542">
                <a:solidFill>
                  <a:srgbClr val="FFFFFF"/>
                </a:solidFill>
                <a:latin typeface="Georgia Pro Bold"/>
              </a:rPr>
              <a:t>Remember, Individuals with Autism just want to be accepted!!!</a:t>
            </a:r>
          </a:p>
        </p:txBody>
      </p:sp>
      <p:sp>
        <p:nvSpPr>
          <p:cNvPr id="7" name="TextBox 7"/>
          <p:cNvSpPr txBox="1"/>
          <p:nvPr/>
        </p:nvSpPr>
        <p:spPr>
          <a:xfrm>
            <a:off x="0" y="3003216"/>
            <a:ext cx="6743151" cy="507365"/>
          </a:xfrm>
          <a:prstGeom prst="rect">
            <a:avLst/>
          </a:prstGeom>
        </p:spPr>
        <p:txBody>
          <a:bodyPr lIns="0" tIns="0" rIns="0" bIns="0" rtlCol="0" anchor="t">
            <a:spAutoFit/>
          </a:bodyPr>
          <a:lstStyle/>
          <a:p>
            <a:pPr algn="ctr">
              <a:lnSpc>
                <a:spcPts val="4060"/>
              </a:lnSpc>
            </a:pPr>
            <a:r>
              <a:rPr lang="en-US" sz="2900">
                <a:solidFill>
                  <a:srgbClr val="FFFFFF"/>
                </a:solidFill>
                <a:latin typeface="Georgia Pro Bold"/>
              </a:rPr>
              <a:t>PHS Graduate 2022</a:t>
            </a:r>
          </a:p>
        </p:txBody>
      </p:sp>
      <p:sp>
        <p:nvSpPr>
          <p:cNvPr id="8" name="TextBox 8"/>
          <p:cNvSpPr txBox="1"/>
          <p:nvPr/>
        </p:nvSpPr>
        <p:spPr>
          <a:xfrm>
            <a:off x="5082816" y="6672522"/>
            <a:ext cx="6743151" cy="507365"/>
          </a:xfrm>
          <a:prstGeom prst="rect">
            <a:avLst/>
          </a:prstGeom>
        </p:spPr>
        <p:txBody>
          <a:bodyPr lIns="0" tIns="0" rIns="0" bIns="0" rtlCol="0" anchor="t">
            <a:spAutoFit/>
          </a:bodyPr>
          <a:lstStyle/>
          <a:p>
            <a:pPr algn="ctr">
              <a:lnSpc>
                <a:spcPts val="4060"/>
              </a:lnSpc>
            </a:pPr>
            <a:r>
              <a:rPr lang="en-US" sz="2900">
                <a:solidFill>
                  <a:srgbClr val="FFFFFF"/>
                </a:solidFill>
                <a:latin typeface="Georgia Pro Bold"/>
              </a:rPr>
              <a:t>PHS Prom 2022</a:t>
            </a:r>
          </a:p>
        </p:txBody>
      </p:sp>
      <p:sp>
        <p:nvSpPr>
          <p:cNvPr id="9" name="TextBox 9"/>
          <p:cNvSpPr txBox="1"/>
          <p:nvPr/>
        </p:nvSpPr>
        <p:spPr>
          <a:xfrm>
            <a:off x="12181860" y="5885675"/>
            <a:ext cx="6743151" cy="507365"/>
          </a:xfrm>
          <a:prstGeom prst="rect">
            <a:avLst/>
          </a:prstGeom>
        </p:spPr>
        <p:txBody>
          <a:bodyPr lIns="0" tIns="0" rIns="0" bIns="0" rtlCol="0" anchor="t">
            <a:spAutoFit/>
          </a:bodyPr>
          <a:lstStyle/>
          <a:p>
            <a:pPr algn="ctr">
              <a:lnSpc>
                <a:spcPts val="4060"/>
              </a:lnSpc>
            </a:pPr>
            <a:r>
              <a:rPr lang="en-US" sz="2900">
                <a:solidFill>
                  <a:srgbClr val="FFFFFF"/>
                </a:solidFill>
                <a:latin typeface="Georgia Pro Bold"/>
              </a:rPr>
              <a:t>PHS Unifed Basketball 2023</a:t>
            </a:r>
          </a:p>
        </p:txBody>
      </p:sp>
      <p:sp>
        <p:nvSpPr>
          <p:cNvPr id="10" name="TextBox 10"/>
          <p:cNvSpPr txBox="1"/>
          <p:nvPr/>
        </p:nvSpPr>
        <p:spPr>
          <a:xfrm>
            <a:off x="13220633" y="6672522"/>
            <a:ext cx="4103638" cy="514444"/>
          </a:xfrm>
          <a:prstGeom prst="rect">
            <a:avLst/>
          </a:prstGeom>
        </p:spPr>
        <p:txBody>
          <a:bodyPr lIns="0" tIns="0" rIns="0" bIns="0" rtlCol="0" anchor="t">
            <a:spAutoFit/>
          </a:bodyPr>
          <a:lstStyle/>
          <a:p>
            <a:pPr algn="ctr">
              <a:lnSpc>
                <a:spcPts val="4194"/>
              </a:lnSpc>
              <a:spcBef>
                <a:spcPct val="0"/>
              </a:spcBef>
            </a:pPr>
            <a:r>
              <a:rPr lang="en-US" sz="2996">
                <a:solidFill>
                  <a:srgbClr val="FFFFFF"/>
                </a:solidFill>
                <a:latin typeface="Georgia Pro Bold"/>
              </a:rPr>
              <a:t>Jake and his fan club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3884734" y="1622073"/>
            <a:ext cx="10240212" cy="7636227"/>
          </a:xfrm>
          <a:custGeom>
            <a:avLst/>
            <a:gdLst/>
            <a:ahLst/>
            <a:cxnLst/>
            <a:rect l="l" t="t" r="r" b="b"/>
            <a:pathLst>
              <a:path w="10240212" h="7636227">
                <a:moveTo>
                  <a:pt x="0" y="0"/>
                </a:moveTo>
                <a:lnTo>
                  <a:pt x="10240212" y="0"/>
                </a:lnTo>
                <a:lnTo>
                  <a:pt x="10240212" y="7636227"/>
                </a:lnTo>
                <a:lnTo>
                  <a:pt x="0" y="763622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2722" y="1580083"/>
            <a:ext cx="4584539" cy="3404837"/>
            <a:chOff x="0" y="0"/>
            <a:chExt cx="1207450" cy="896747"/>
          </a:xfrm>
        </p:grpSpPr>
        <p:sp>
          <p:nvSpPr>
            <p:cNvPr id="3" name="Freeform 3"/>
            <p:cNvSpPr/>
            <p:nvPr/>
          </p:nvSpPr>
          <p:spPr>
            <a:xfrm>
              <a:off x="0" y="0"/>
              <a:ext cx="1207450" cy="896747"/>
            </a:xfrm>
            <a:custGeom>
              <a:avLst/>
              <a:gdLst/>
              <a:ahLst/>
              <a:cxnLst/>
              <a:rect l="l" t="t" r="r" b="b"/>
              <a:pathLst>
                <a:path w="1207450" h="896747">
                  <a:moveTo>
                    <a:pt x="86124" y="0"/>
                  </a:moveTo>
                  <a:lnTo>
                    <a:pt x="1121327" y="0"/>
                  </a:lnTo>
                  <a:cubicBezTo>
                    <a:pt x="1168891" y="0"/>
                    <a:pt x="1207450" y="38559"/>
                    <a:pt x="1207450" y="86124"/>
                  </a:cubicBezTo>
                  <a:lnTo>
                    <a:pt x="1207450" y="810623"/>
                  </a:lnTo>
                  <a:cubicBezTo>
                    <a:pt x="1207450" y="858188"/>
                    <a:pt x="1168891" y="896747"/>
                    <a:pt x="1121327" y="896747"/>
                  </a:cubicBezTo>
                  <a:lnTo>
                    <a:pt x="86124" y="896747"/>
                  </a:lnTo>
                  <a:cubicBezTo>
                    <a:pt x="38559" y="896747"/>
                    <a:pt x="0" y="858188"/>
                    <a:pt x="0" y="810623"/>
                  </a:cubicBezTo>
                  <a:lnTo>
                    <a:pt x="0" y="86124"/>
                  </a:lnTo>
                  <a:cubicBezTo>
                    <a:pt x="0" y="38559"/>
                    <a:pt x="38559" y="0"/>
                    <a:pt x="86124" y="0"/>
                  </a:cubicBezTo>
                  <a:close/>
                </a:path>
              </a:pathLst>
            </a:custGeom>
            <a:solidFill>
              <a:srgbClr val="377684"/>
            </a:solidFill>
          </p:spPr>
          <p:txBody>
            <a:bodyPr/>
            <a:lstStyle/>
            <a:p>
              <a:endParaRPr lang="en-US"/>
            </a:p>
          </p:txBody>
        </p:sp>
        <p:sp>
          <p:nvSpPr>
            <p:cNvPr id="4" name="TextBox 4"/>
            <p:cNvSpPr txBox="1"/>
            <p:nvPr/>
          </p:nvSpPr>
          <p:spPr>
            <a:xfrm>
              <a:off x="0" y="-66675"/>
              <a:ext cx="1207450" cy="963422"/>
            </a:xfrm>
            <a:prstGeom prst="rect">
              <a:avLst/>
            </a:prstGeom>
          </p:spPr>
          <p:txBody>
            <a:bodyPr lIns="50800" tIns="50800" rIns="50800" bIns="50800" rtlCol="0" anchor="ctr"/>
            <a:lstStyle/>
            <a:p>
              <a:pPr algn="ctr">
                <a:lnSpc>
                  <a:spcPts val="4620"/>
                </a:lnSpc>
              </a:pPr>
              <a:r>
                <a:rPr lang="en-US" sz="3300">
                  <a:solidFill>
                    <a:srgbClr val="FFFFFF"/>
                  </a:solidFill>
                  <a:latin typeface="Georgia Pro"/>
                </a:rPr>
                <a:t>“Autistic boy held on ground by Officers.”</a:t>
              </a:r>
            </a:p>
            <a:p>
              <a:pPr algn="ctr">
                <a:lnSpc>
                  <a:spcPts val="4620"/>
                </a:lnSpc>
              </a:pPr>
              <a:r>
                <a:rPr lang="en-US" sz="3300">
                  <a:solidFill>
                    <a:srgbClr val="FFFFFF"/>
                  </a:solidFill>
                  <a:latin typeface="Georgia Pro"/>
                </a:rPr>
                <a:t>2017. Arizona (NBC.com)</a:t>
              </a:r>
            </a:p>
          </p:txBody>
        </p:sp>
      </p:grpSp>
      <p:grpSp>
        <p:nvGrpSpPr>
          <p:cNvPr id="5" name="Group 5"/>
          <p:cNvGrpSpPr/>
          <p:nvPr/>
        </p:nvGrpSpPr>
        <p:grpSpPr>
          <a:xfrm>
            <a:off x="6270714" y="1713758"/>
            <a:ext cx="5561049" cy="3775237"/>
            <a:chOff x="0" y="0"/>
            <a:chExt cx="1464638" cy="994301"/>
          </a:xfrm>
        </p:grpSpPr>
        <p:sp>
          <p:nvSpPr>
            <p:cNvPr id="6" name="Freeform 6"/>
            <p:cNvSpPr/>
            <p:nvPr/>
          </p:nvSpPr>
          <p:spPr>
            <a:xfrm>
              <a:off x="0" y="0"/>
              <a:ext cx="1464638" cy="994301"/>
            </a:xfrm>
            <a:custGeom>
              <a:avLst/>
              <a:gdLst/>
              <a:ahLst/>
              <a:cxnLst/>
              <a:rect l="l" t="t" r="r" b="b"/>
              <a:pathLst>
                <a:path w="1464638" h="994301">
                  <a:moveTo>
                    <a:pt x="71001" y="0"/>
                  </a:moveTo>
                  <a:lnTo>
                    <a:pt x="1393638" y="0"/>
                  </a:lnTo>
                  <a:cubicBezTo>
                    <a:pt x="1412468" y="0"/>
                    <a:pt x="1430528" y="7480"/>
                    <a:pt x="1443843" y="20796"/>
                  </a:cubicBezTo>
                  <a:cubicBezTo>
                    <a:pt x="1457158" y="34111"/>
                    <a:pt x="1464638" y="52170"/>
                    <a:pt x="1464638" y="71001"/>
                  </a:cubicBezTo>
                  <a:lnTo>
                    <a:pt x="1464638" y="923301"/>
                  </a:lnTo>
                  <a:cubicBezTo>
                    <a:pt x="1464638" y="962513"/>
                    <a:pt x="1432850" y="994301"/>
                    <a:pt x="1393638" y="994301"/>
                  </a:cubicBezTo>
                  <a:lnTo>
                    <a:pt x="71001" y="994301"/>
                  </a:lnTo>
                  <a:cubicBezTo>
                    <a:pt x="52170" y="994301"/>
                    <a:pt x="34111" y="986821"/>
                    <a:pt x="20796" y="973506"/>
                  </a:cubicBezTo>
                  <a:cubicBezTo>
                    <a:pt x="7480" y="960190"/>
                    <a:pt x="0" y="942131"/>
                    <a:pt x="0" y="923301"/>
                  </a:cubicBezTo>
                  <a:lnTo>
                    <a:pt x="0" y="71001"/>
                  </a:lnTo>
                  <a:cubicBezTo>
                    <a:pt x="0" y="52170"/>
                    <a:pt x="7480" y="34111"/>
                    <a:pt x="20796" y="20796"/>
                  </a:cubicBezTo>
                  <a:cubicBezTo>
                    <a:pt x="34111" y="7480"/>
                    <a:pt x="52170" y="0"/>
                    <a:pt x="71001" y="0"/>
                  </a:cubicBezTo>
                  <a:close/>
                </a:path>
              </a:pathLst>
            </a:custGeom>
            <a:solidFill>
              <a:srgbClr val="377684"/>
            </a:solidFill>
          </p:spPr>
          <p:txBody>
            <a:bodyPr/>
            <a:lstStyle/>
            <a:p>
              <a:endParaRPr lang="en-US"/>
            </a:p>
          </p:txBody>
        </p:sp>
        <p:sp>
          <p:nvSpPr>
            <p:cNvPr id="7" name="TextBox 7"/>
            <p:cNvSpPr txBox="1"/>
            <p:nvPr/>
          </p:nvSpPr>
          <p:spPr>
            <a:xfrm>
              <a:off x="0" y="-66675"/>
              <a:ext cx="1464638" cy="1060976"/>
            </a:xfrm>
            <a:prstGeom prst="rect">
              <a:avLst/>
            </a:prstGeom>
          </p:spPr>
          <p:txBody>
            <a:bodyPr lIns="50800" tIns="50800" rIns="50800" bIns="50800" rtlCol="0" anchor="ctr"/>
            <a:lstStyle/>
            <a:p>
              <a:pPr algn="ctr">
                <a:lnSpc>
                  <a:spcPts val="4620"/>
                </a:lnSpc>
              </a:pPr>
              <a:r>
                <a:rPr lang="en-US" sz="3300">
                  <a:solidFill>
                    <a:srgbClr val="FFFFFF"/>
                  </a:solidFill>
                  <a:latin typeface="Georgia Pro"/>
                </a:rPr>
                <a:t>“Teen with autism struck,killed by car.”</a:t>
              </a:r>
            </a:p>
            <a:p>
              <a:pPr algn="ctr">
                <a:lnSpc>
                  <a:spcPts val="4620"/>
                </a:lnSpc>
              </a:pPr>
              <a:r>
                <a:rPr lang="en-US" sz="3300">
                  <a:solidFill>
                    <a:srgbClr val="FFFFFF"/>
                  </a:solidFill>
                  <a:latin typeface="Georgia Pro"/>
                </a:rPr>
                <a:t>2017 Kentucky</a:t>
              </a:r>
            </a:p>
            <a:p>
              <a:pPr algn="ctr">
                <a:lnSpc>
                  <a:spcPts val="4620"/>
                </a:lnSpc>
              </a:pPr>
              <a:r>
                <a:rPr lang="en-US" sz="3300">
                  <a:solidFill>
                    <a:srgbClr val="FFFFFF"/>
                  </a:solidFill>
                  <a:latin typeface="Georgia Pro"/>
                </a:rPr>
                <a:t>(WLWT5)</a:t>
              </a:r>
            </a:p>
          </p:txBody>
        </p:sp>
      </p:grpSp>
      <p:grpSp>
        <p:nvGrpSpPr>
          <p:cNvPr id="8" name="Group 8"/>
          <p:cNvGrpSpPr/>
          <p:nvPr/>
        </p:nvGrpSpPr>
        <p:grpSpPr>
          <a:xfrm>
            <a:off x="832722" y="6236604"/>
            <a:ext cx="4584539" cy="3404837"/>
            <a:chOff x="0" y="0"/>
            <a:chExt cx="1207450" cy="896747"/>
          </a:xfrm>
        </p:grpSpPr>
        <p:sp>
          <p:nvSpPr>
            <p:cNvPr id="9" name="Freeform 9"/>
            <p:cNvSpPr/>
            <p:nvPr/>
          </p:nvSpPr>
          <p:spPr>
            <a:xfrm>
              <a:off x="0" y="0"/>
              <a:ext cx="1207450" cy="896747"/>
            </a:xfrm>
            <a:custGeom>
              <a:avLst/>
              <a:gdLst/>
              <a:ahLst/>
              <a:cxnLst/>
              <a:rect l="l" t="t" r="r" b="b"/>
              <a:pathLst>
                <a:path w="1207450" h="896747">
                  <a:moveTo>
                    <a:pt x="86124" y="0"/>
                  </a:moveTo>
                  <a:lnTo>
                    <a:pt x="1121327" y="0"/>
                  </a:lnTo>
                  <a:cubicBezTo>
                    <a:pt x="1168891" y="0"/>
                    <a:pt x="1207450" y="38559"/>
                    <a:pt x="1207450" y="86124"/>
                  </a:cubicBezTo>
                  <a:lnTo>
                    <a:pt x="1207450" y="810623"/>
                  </a:lnTo>
                  <a:cubicBezTo>
                    <a:pt x="1207450" y="858188"/>
                    <a:pt x="1168891" y="896747"/>
                    <a:pt x="1121327" y="896747"/>
                  </a:cubicBezTo>
                  <a:lnTo>
                    <a:pt x="86124" y="896747"/>
                  </a:lnTo>
                  <a:cubicBezTo>
                    <a:pt x="38559" y="896747"/>
                    <a:pt x="0" y="858188"/>
                    <a:pt x="0" y="810623"/>
                  </a:cubicBezTo>
                  <a:lnTo>
                    <a:pt x="0" y="86124"/>
                  </a:lnTo>
                  <a:cubicBezTo>
                    <a:pt x="0" y="38559"/>
                    <a:pt x="38559" y="0"/>
                    <a:pt x="86124" y="0"/>
                  </a:cubicBezTo>
                  <a:close/>
                </a:path>
              </a:pathLst>
            </a:custGeom>
            <a:solidFill>
              <a:srgbClr val="999997"/>
            </a:solidFill>
          </p:spPr>
          <p:txBody>
            <a:bodyPr/>
            <a:lstStyle/>
            <a:p>
              <a:endParaRPr lang="en-US"/>
            </a:p>
          </p:txBody>
        </p:sp>
        <p:sp>
          <p:nvSpPr>
            <p:cNvPr id="10" name="TextBox 10"/>
            <p:cNvSpPr txBox="1"/>
            <p:nvPr/>
          </p:nvSpPr>
          <p:spPr>
            <a:xfrm>
              <a:off x="0" y="-66675"/>
              <a:ext cx="1207450" cy="963422"/>
            </a:xfrm>
            <a:prstGeom prst="rect">
              <a:avLst/>
            </a:prstGeom>
          </p:spPr>
          <p:txBody>
            <a:bodyPr lIns="50800" tIns="50800" rIns="50800" bIns="50800" rtlCol="0" anchor="ctr"/>
            <a:lstStyle/>
            <a:p>
              <a:pPr algn="ctr">
                <a:lnSpc>
                  <a:spcPts val="4620"/>
                </a:lnSpc>
              </a:pPr>
              <a:r>
                <a:rPr lang="en-US" sz="3300">
                  <a:solidFill>
                    <a:srgbClr val="FFFFFF"/>
                  </a:solidFill>
                  <a:latin typeface="Georgia Pro"/>
                </a:rPr>
                <a:t>“Arrest of autistic man prompts call for police training.” 2019</a:t>
              </a:r>
            </a:p>
            <a:p>
              <a:pPr algn="ctr">
                <a:lnSpc>
                  <a:spcPts val="4620"/>
                </a:lnSpc>
              </a:pPr>
              <a:r>
                <a:rPr lang="en-US" sz="3300">
                  <a:solidFill>
                    <a:srgbClr val="FFFFFF"/>
                  </a:solidFill>
                  <a:latin typeface="Georgia Pro"/>
                </a:rPr>
                <a:t>South Carolina</a:t>
              </a:r>
            </a:p>
            <a:p>
              <a:pPr algn="ctr">
                <a:lnSpc>
                  <a:spcPts val="4620"/>
                </a:lnSpc>
              </a:pPr>
              <a:r>
                <a:rPr lang="en-US" sz="3300">
                  <a:solidFill>
                    <a:srgbClr val="FFFFFF"/>
                  </a:solidFill>
                  <a:latin typeface="Georgia Pro"/>
                </a:rPr>
                <a:t>(wyff4.com)</a:t>
              </a:r>
            </a:p>
          </p:txBody>
        </p:sp>
      </p:grpSp>
      <p:grpSp>
        <p:nvGrpSpPr>
          <p:cNvPr id="11" name="Group 11"/>
          <p:cNvGrpSpPr/>
          <p:nvPr/>
        </p:nvGrpSpPr>
        <p:grpSpPr>
          <a:xfrm>
            <a:off x="12685216" y="1798674"/>
            <a:ext cx="5241158" cy="7901307"/>
            <a:chOff x="0" y="0"/>
            <a:chExt cx="1380387" cy="2081003"/>
          </a:xfrm>
        </p:grpSpPr>
        <p:sp>
          <p:nvSpPr>
            <p:cNvPr id="12" name="Freeform 12"/>
            <p:cNvSpPr/>
            <p:nvPr/>
          </p:nvSpPr>
          <p:spPr>
            <a:xfrm>
              <a:off x="0" y="0"/>
              <a:ext cx="1380387" cy="2081003"/>
            </a:xfrm>
            <a:custGeom>
              <a:avLst/>
              <a:gdLst/>
              <a:ahLst/>
              <a:cxnLst/>
              <a:rect l="l" t="t" r="r" b="b"/>
              <a:pathLst>
                <a:path w="1380387" h="2081003">
                  <a:moveTo>
                    <a:pt x="75334" y="0"/>
                  </a:moveTo>
                  <a:lnTo>
                    <a:pt x="1305053" y="0"/>
                  </a:lnTo>
                  <a:cubicBezTo>
                    <a:pt x="1346659" y="0"/>
                    <a:pt x="1380387" y="33728"/>
                    <a:pt x="1380387" y="75334"/>
                  </a:cubicBezTo>
                  <a:lnTo>
                    <a:pt x="1380387" y="2005668"/>
                  </a:lnTo>
                  <a:cubicBezTo>
                    <a:pt x="1380387" y="2047274"/>
                    <a:pt x="1346659" y="2081003"/>
                    <a:pt x="1305053" y="2081003"/>
                  </a:cubicBezTo>
                  <a:lnTo>
                    <a:pt x="75334" y="2081003"/>
                  </a:lnTo>
                  <a:cubicBezTo>
                    <a:pt x="33728" y="2081003"/>
                    <a:pt x="0" y="2047274"/>
                    <a:pt x="0" y="2005668"/>
                  </a:cubicBezTo>
                  <a:lnTo>
                    <a:pt x="0" y="75334"/>
                  </a:lnTo>
                  <a:cubicBezTo>
                    <a:pt x="0" y="33728"/>
                    <a:pt x="33728" y="0"/>
                    <a:pt x="75334" y="0"/>
                  </a:cubicBezTo>
                  <a:close/>
                </a:path>
              </a:pathLst>
            </a:custGeom>
            <a:solidFill>
              <a:srgbClr val="EF7414"/>
            </a:solidFill>
          </p:spPr>
          <p:txBody>
            <a:bodyPr/>
            <a:lstStyle/>
            <a:p>
              <a:endParaRPr lang="en-US"/>
            </a:p>
          </p:txBody>
        </p:sp>
        <p:sp>
          <p:nvSpPr>
            <p:cNvPr id="13" name="TextBox 13"/>
            <p:cNvSpPr txBox="1"/>
            <p:nvPr/>
          </p:nvSpPr>
          <p:spPr>
            <a:xfrm>
              <a:off x="0" y="-66675"/>
              <a:ext cx="1380387" cy="2147678"/>
            </a:xfrm>
            <a:prstGeom prst="rect">
              <a:avLst/>
            </a:prstGeom>
          </p:spPr>
          <p:txBody>
            <a:bodyPr lIns="50800" tIns="50800" rIns="50800" bIns="50800" rtlCol="0" anchor="ctr"/>
            <a:lstStyle/>
            <a:p>
              <a:pPr algn="ctr">
                <a:lnSpc>
                  <a:spcPts val="4759"/>
                </a:lnSpc>
              </a:pPr>
              <a:r>
                <a:rPr lang="en-US" sz="3399">
                  <a:solidFill>
                    <a:srgbClr val="FFFFFF"/>
                  </a:solidFill>
                  <a:latin typeface="Georgia Pro"/>
                </a:rPr>
                <a:t>“Shalom Larson, an 8- year-old Louisville boy who loved hugging people he just met, wandered from a relative’s home and drowned.”</a:t>
              </a:r>
            </a:p>
            <a:p>
              <a:pPr algn="ctr">
                <a:lnSpc>
                  <a:spcPts val="4759"/>
                </a:lnSpc>
              </a:pPr>
              <a:endParaRPr lang="en-US" sz="3399">
                <a:solidFill>
                  <a:srgbClr val="FFFFFF"/>
                </a:solidFill>
                <a:latin typeface="Georgia Pro"/>
              </a:endParaRPr>
            </a:p>
            <a:p>
              <a:pPr algn="ctr">
                <a:lnSpc>
                  <a:spcPts val="4759"/>
                </a:lnSpc>
              </a:pPr>
              <a:r>
                <a:rPr lang="en-US" sz="3399">
                  <a:solidFill>
                    <a:srgbClr val="FFFFFF"/>
                  </a:solidFill>
                  <a:latin typeface="Georgia Pro"/>
                </a:rPr>
                <a:t>2017</a:t>
              </a:r>
            </a:p>
            <a:p>
              <a:pPr algn="ctr">
                <a:lnSpc>
                  <a:spcPts val="4759"/>
                </a:lnSpc>
              </a:pPr>
              <a:r>
                <a:rPr lang="en-US" sz="3399">
                  <a:solidFill>
                    <a:srgbClr val="FFFFFF"/>
                  </a:solidFill>
                  <a:latin typeface="Georgia Pro"/>
                </a:rPr>
                <a:t>Kentucky</a:t>
              </a:r>
            </a:p>
            <a:p>
              <a:pPr algn="ctr">
                <a:lnSpc>
                  <a:spcPts val="4759"/>
                </a:lnSpc>
              </a:pPr>
              <a:r>
                <a:rPr lang="en-US" sz="3399">
                  <a:solidFill>
                    <a:srgbClr val="FFFFFF"/>
                  </a:solidFill>
                  <a:latin typeface="Georgia Pro"/>
                </a:rPr>
                <a:t>(lex18.com)</a:t>
              </a:r>
            </a:p>
          </p:txBody>
        </p:sp>
      </p:grpSp>
      <p:sp>
        <p:nvSpPr>
          <p:cNvPr id="14" name="Freeform 14"/>
          <p:cNvSpPr/>
          <p:nvPr/>
        </p:nvSpPr>
        <p:spPr>
          <a:xfrm>
            <a:off x="5740295" y="5849474"/>
            <a:ext cx="6268646" cy="4179097"/>
          </a:xfrm>
          <a:custGeom>
            <a:avLst/>
            <a:gdLst/>
            <a:ahLst/>
            <a:cxnLst/>
            <a:rect l="l" t="t" r="r" b="b"/>
            <a:pathLst>
              <a:path w="6268646" h="4179097">
                <a:moveTo>
                  <a:pt x="0" y="0"/>
                </a:moveTo>
                <a:lnTo>
                  <a:pt x="6268646" y="0"/>
                </a:lnTo>
                <a:lnTo>
                  <a:pt x="6268646" y="4179097"/>
                </a:lnTo>
                <a:lnTo>
                  <a:pt x="0" y="4179097"/>
                </a:lnTo>
                <a:lnTo>
                  <a:pt x="0" y="0"/>
                </a:lnTo>
                <a:close/>
              </a:path>
            </a:pathLst>
          </a:custGeom>
          <a:blipFill>
            <a:blip r:embed="rId2"/>
            <a:stretch>
              <a:fillRect/>
            </a:stretch>
          </a:blipFill>
        </p:spPr>
        <p:txBody>
          <a:bodyPr/>
          <a:lstStyle/>
          <a:p>
            <a:endParaRPr lang="en-US"/>
          </a:p>
        </p:txBody>
      </p:sp>
      <p:sp>
        <p:nvSpPr>
          <p:cNvPr id="15" name="TextBox 15"/>
          <p:cNvSpPr txBox="1"/>
          <p:nvPr/>
        </p:nvSpPr>
        <p:spPr>
          <a:xfrm>
            <a:off x="4237137" y="315068"/>
            <a:ext cx="9813727" cy="1038213"/>
          </a:xfrm>
          <a:prstGeom prst="rect">
            <a:avLst/>
          </a:prstGeom>
        </p:spPr>
        <p:txBody>
          <a:bodyPr lIns="0" tIns="0" rIns="0" bIns="0" rtlCol="0" anchor="t">
            <a:spAutoFit/>
          </a:bodyPr>
          <a:lstStyle/>
          <a:p>
            <a:pPr algn="ctr">
              <a:lnSpc>
                <a:spcPts val="8400"/>
              </a:lnSpc>
            </a:pPr>
            <a:r>
              <a:rPr lang="en-US" sz="6000">
                <a:solidFill>
                  <a:srgbClr val="FFFFFF"/>
                </a:solidFill>
                <a:latin typeface="Georgia Pro Bold"/>
              </a:rPr>
              <a:t>Why am I teaching this??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6172200" y="6314154"/>
            <a:ext cx="5309714" cy="3181348"/>
          </a:xfrm>
          <a:custGeom>
            <a:avLst/>
            <a:gdLst/>
            <a:ahLst/>
            <a:cxnLst/>
            <a:rect l="l" t="t" r="r" b="b"/>
            <a:pathLst>
              <a:path w="5309714" h="3181348">
                <a:moveTo>
                  <a:pt x="0" y="0"/>
                </a:moveTo>
                <a:lnTo>
                  <a:pt x="5309714" y="0"/>
                </a:lnTo>
                <a:lnTo>
                  <a:pt x="5309714" y="3181347"/>
                </a:lnTo>
                <a:lnTo>
                  <a:pt x="0" y="318134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048000" y="150178"/>
            <a:ext cx="11811000" cy="1513876"/>
          </a:xfrm>
          <a:prstGeom prst="rect">
            <a:avLst/>
          </a:prstGeom>
        </p:spPr>
        <p:txBody>
          <a:bodyPr wrap="square" lIns="0" tIns="0" rIns="0" bIns="0" rtlCol="0" anchor="t">
            <a:spAutoFit/>
          </a:bodyPr>
          <a:lstStyle/>
          <a:p>
            <a:pPr algn="ctr">
              <a:lnSpc>
                <a:spcPts val="12880"/>
              </a:lnSpc>
            </a:pPr>
            <a:r>
              <a:rPr lang="en-US" sz="9200" dirty="0">
                <a:solidFill>
                  <a:srgbClr val="FFFFFF"/>
                </a:solidFill>
                <a:latin typeface="Georgia Pro Bold"/>
              </a:rPr>
              <a:t>Autism Defined</a:t>
            </a:r>
          </a:p>
        </p:txBody>
      </p:sp>
      <p:sp>
        <p:nvSpPr>
          <p:cNvPr id="4" name="TextBox 4"/>
          <p:cNvSpPr txBox="1"/>
          <p:nvPr/>
        </p:nvSpPr>
        <p:spPr>
          <a:xfrm>
            <a:off x="838200" y="3467100"/>
            <a:ext cx="16916400" cy="1447800"/>
          </a:xfrm>
          <a:prstGeom prst="rect">
            <a:avLst/>
          </a:prstGeom>
        </p:spPr>
        <p:txBody>
          <a:bodyPr wrap="square" lIns="0" tIns="0" rIns="0" bIns="0" rtlCol="0" anchor="t">
            <a:spAutoFit/>
          </a:bodyPr>
          <a:lstStyle/>
          <a:p>
            <a:pPr algn="ctr">
              <a:lnSpc>
                <a:spcPts val="5594"/>
              </a:lnSpc>
              <a:spcBef>
                <a:spcPct val="0"/>
              </a:spcBef>
            </a:pPr>
            <a:r>
              <a:rPr lang="en-US" sz="3996" dirty="0">
                <a:solidFill>
                  <a:srgbClr val="FFFFFF"/>
                </a:solidFill>
                <a:latin typeface="Georgia Pro"/>
              </a:rPr>
              <a:t>Autism Spectrum Disorder (ASD) is a developmental disability that can cause significant social, communication, and behavioral challenges.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03775" y="760491"/>
            <a:ext cx="17608971" cy="8377414"/>
          </a:xfrm>
          <a:prstGeom prst="rect">
            <a:avLst/>
          </a:prstGeom>
        </p:spPr>
        <p:txBody>
          <a:bodyPr lIns="0" tIns="0" rIns="0" bIns="0" rtlCol="0" anchor="t">
            <a:spAutoFit/>
          </a:bodyPr>
          <a:lstStyle/>
          <a:p>
            <a:pPr algn="ctr">
              <a:lnSpc>
                <a:spcPts val="5960"/>
              </a:lnSpc>
              <a:spcBef>
                <a:spcPct val="0"/>
              </a:spcBef>
            </a:pPr>
            <a:r>
              <a:rPr lang="en-US" sz="4257">
                <a:solidFill>
                  <a:srgbClr val="FFFFFF"/>
                </a:solidFill>
                <a:latin typeface="Georgia Pro"/>
              </a:rPr>
              <a:t>Types of Autism</a:t>
            </a:r>
          </a:p>
          <a:p>
            <a:pPr algn="ctr">
              <a:lnSpc>
                <a:spcPts val="3400"/>
              </a:lnSpc>
              <a:spcBef>
                <a:spcPct val="0"/>
              </a:spcBef>
            </a:pPr>
            <a:endParaRPr lang="en-US" sz="4257">
              <a:solidFill>
                <a:srgbClr val="FFFFFF"/>
              </a:solidFill>
              <a:latin typeface="Georgia Pro"/>
            </a:endParaRPr>
          </a:p>
          <a:p>
            <a:pPr algn="just">
              <a:lnSpc>
                <a:spcPts val="3807"/>
              </a:lnSpc>
              <a:spcBef>
                <a:spcPct val="0"/>
              </a:spcBef>
            </a:pPr>
            <a:r>
              <a:rPr lang="en-US" sz="2719" u="sng">
                <a:solidFill>
                  <a:srgbClr val="FFFFFF"/>
                </a:solidFill>
                <a:latin typeface="Georgia Pro Bold"/>
              </a:rPr>
              <a:t>Level 1</a:t>
            </a:r>
            <a:r>
              <a:rPr lang="en-US" sz="2719">
                <a:solidFill>
                  <a:srgbClr val="FFFFFF"/>
                </a:solidFill>
                <a:latin typeface="Georgia Pro"/>
              </a:rPr>
              <a:t>-requiring support: Individuals with Level 1 ASD are often able to live independently, with supports in place. They exhibit some deficits in social communication that can make it difficult to initiate social interactions and appropriately respond to social cues. Challenging behaviors include inflexibility, difficulty with transitions, and problems with organization and planning.</a:t>
            </a:r>
          </a:p>
          <a:p>
            <a:pPr algn="just">
              <a:lnSpc>
                <a:spcPts val="3807"/>
              </a:lnSpc>
              <a:spcBef>
                <a:spcPct val="0"/>
              </a:spcBef>
            </a:pPr>
            <a:endParaRPr lang="en-US" sz="2719">
              <a:solidFill>
                <a:srgbClr val="FFFFFF"/>
              </a:solidFill>
              <a:latin typeface="Georgia Pro"/>
            </a:endParaRPr>
          </a:p>
          <a:p>
            <a:pPr algn="just">
              <a:lnSpc>
                <a:spcPts val="3807"/>
              </a:lnSpc>
              <a:spcBef>
                <a:spcPct val="0"/>
              </a:spcBef>
            </a:pPr>
            <a:r>
              <a:rPr lang="en-US" sz="2719" u="sng">
                <a:solidFill>
                  <a:srgbClr val="FFFFFF"/>
                </a:solidFill>
                <a:latin typeface="Georgia Pro Bold"/>
              </a:rPr>
              <a:t>Level 2</a:t>
            </a:r>
            <a:r>
              <a:rPr lang="en-US" sz="2719">
                <a:solidFill>
                  <a:srgbClr val="FFFFFF"/>
                </a:solidFill>
                <a:latin typeface="Georgia Pro"/>
              </a:rPr>
              <a:t>- requiring substantial support: Individuals with Level 2 autism have noticeable deficits in verbal and nonverbal communication skills as well as impaired social skills, even with supports in place. Challenging behaviors include inflexibility, difficulty coping with change, restricted or repetitive behaviors, and distress and/or difficulty changing their attention or action.</a:t>
            </a:r>
          </a:p>
          <a:p>
            <a:pPr algn="just">
              <a:lnSpc>
                <a:spcPts val="3807"/>
              </a:lnSpc>
              <a:spcBef>
                <a:spcPct val="0"/>
              </a:spcBef>
            </a:pPr>
            <a:endParaRPr lang="en-US" sz="2719">
              <a:solidFill>
                <a:srgbClr val="FFFFFF"/>
              </a:solidFill>
              <a:latin typeface="Georgia Pro"/>
            </a:endParaRPr>
          </a:p>
          <a:p>
            <a:pPr algn="just">
              <a:lnSpc>
                <a:spcPts val="3807"/>
              </a:lnSpc>
              <a:spcBef>
                <a:spcPct val="0"/>
              </a:spcBef>
            </a:pPr>
            <a:r>
              <a:rPr lang="en-US" sz="2719" u="sng">
                <a:solidFill>
                  <a:srgbClr val="FFFFFF"/>
                </a:solidFill>
                <a:latin typeface="Georgia Pro Bold"/>
              </a:rPr>
              <a:t>Level 3</a:t>
            </a:r>
            <a:r>
              <a:rPr lang="en-US" sz="2719">
                <a:solidFill>
                  <a:srgbClr val="FFFFFF"/>
                </a:solidFill>
                <a:latin typeface="Georgia Pro"/>
              </a:rPr>
              <a:t>-  requiring very substantial support: Someone with Level 3 ASD exhibits severe deficits in verbal and nonverbal communication, and may be entirely nonverbal. They initiate limited social interactions and responses to others, and they only respond to very direct social approaches. Challenging behaviors include inflexible behavior, extreme difficulty with change, great distress and difficulty changing focus or actions, and restricted or repetitive behaviors that interfere with all aspects of functioning.</a:t>
            </a:r>
          </a:p>
        </p:txBody>
      </p:sp>
      <p:sp>
        <p:nvSpPr>
          <p:cNvPr id="3" name="TextBox 3"/>
          <p:cNvSpPr txBox="1"/>
          <p:nvPr/>
        </p:nvSpPr>
        <p:spPr>
          <a:xfrm>
            <a:off x="3941775" y="9294609"/>
            <a:ext cx="11203037" cy="431894"/>
          </a:xfrm>
          <a:prstGeom prst="rect">
            <a:avLst/>
          </a:prstGeom>
        </p:spPr>
        <p:txBody>
          <a:bodyPr lIns="0" tIns="0" rIns="0" bIns="0" rtlCol="0" anchor="t">
            <a:spAutoFit/>
          </a:bodyPr>
          <a:lstStyle/>
          <a:p>
            <a:pPr algn="ctr">
              <a:lnSpc>
                <a:spcPts val="3494"/>
              </a:lnSpc>
              <a:spcBef>
                <a:spcPct val="0"/>
              </a:spcBef>
            </a:pPr>
            <a:r>
              <a:rPr lang="en-US" sz="2496">
                <a:solidFill>
                  <a:srgbClr val="FFFFFF"/>
                </a:solidFill>
                <a:latin typeface="Georgia Pro"/>
              </a:rPr>
              <a:t>https://www.elemy.com/studio/autism-resources/police-interactionsgraph text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1764287" y="2179973"/>
            <a:ext cx="5708599" cy="3810437"/>
          </a:xfrm>
          <a:custGeom>
            <a:avLst/>
            <a:gdLst/>
            <a:ahLst/>
            <a:cxnLst/>
            <a:rect l="l" t="t" r="r" b="b"/>
            <a:pathLst>
              <a:path w="5708599" h="3810437">
                <a:moveTo>
                  <a:pt x="0" y="0"/>
                </a:moveTo>
                <a:lnTo>
                  <a:pt x="5708599" y="0"/>
                </a:lnTo>
                <a:lnTo>
                  <a:pt x="5708599" y="3810437"/>
                </a:lnTo>
                <a:lnTo>
                  <a:pt x="0" y="381043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038601" y="271870"/>
            <a:ext cx="9659540" cy="1020857"/>
          </a:xfrm>
          <a:prstGeom prst="rect">
            <a:avLst/>
          </a:prstGeom>
        </p:spPr>
        <p:txBody>
          <a:bodyPr wrap="square" lIns="0" tIns="0" rIns="0" bIns="0" rtlCol="0" anchor="t">
            <a:spAutoFit/>
          </a:bodyPr>
          <a:lstStyle/>
          <a:p>
            <a:pPr algn="ctr">
              <a:lnSpc>
                <a:spcPts val="8680"/>
              </a:lnSpc>
            </a:pPr>
            <a:r>
              <a:rPr lang="en-US" sz="6200" u="sng" dirty="0">
                <a:solidFill>
                  <a:srgbClr val="FFFFFF"/>
                </a:solidFill>
                <a:latin typeface="Georgia Pro Bold"/>
              </a:rPr>
              <a:t>Characteristics of ASD</a:t>
            </a:r>
          </a:p>
        </p:txBody>
      </p:sp>
      <p:sp>
        <p:nvSpPr>
          <p:cNvPr id="4" name="TextBox 4"/>
          <p:cNvSpPr txBox="1"/>
          <p:nvPr/>
        </p:nvSpPr>
        <p:spPr>
          <a:xfrm>
            <a:off x="2455836" y="2469086"/>
            <a:ext cx="4630764" cy="481993"/>
          </a:xfrm>
          <a:prstGeom prst="rect">
            <a:avLst/>
          </a:prstGeom>
        </p:spPr>
        <p:txBody>
          <a:bodyPr wrap="square" lIns="0" tIns="0" rIns="0" bIns="0" rtlCol="0" anchor="t">
            <a:spAutoFit/>
          </a:bodyPr>
          <a:lstStyle/>
          <a:p>
            <a:pPr marL="646902" lvl="1" indent="-323451">
              <a:lnSpc>
                <a:spcPts val="3775"/>
              </a:lnSpc>
              <a:buFont typeface="Arial"/>
              <a:buChar char="•"/>
            </a:pPr>
            <a:r>
              <a:rPr lang="en-US" sz="2996" dirty="0">
                <a:solidFill>
                  <a:srgbClr val="FFFFFF"/>
                </a:solidFill>
                <a:latin typeface="Georgia Pro"/>
              </a:rPr>
              <a:t>Abilities are uneven</a:t>
            </a:r>
          </a:p>
        </p:txBody>
      </p:sp>
      <p:sp>
        <p:nvSpPr>
          <p:cNvPr id="5" name="TextBox 5"/>
          <p:cNvSpPr txBox="1"/>
          <p:nvPr/>
        </p:nvSpPr>
        <p:spPr>
          <a:xfrm>
            <a:off x="2476184" y="3399267"/>
            <a:ext cx="8801415" cy="1039291"/>
          </a:xfrm>
          <a:prstGeom prst="rect">
            <a:avLst/>
          </a:prstGeom>
        </p:spPr>
        <p:txBody>
          <a:bodyPr wrap="square" lIns="0" tIns="0" rIns="0" bIns="0" rtlCol="0" anchor="t">
            <a:spAutoFit/>
          </a:bodyPr>
          <a:lstStyle/>
          <a:p>
            <a:pPr marL="638637" lvl="1" indent="-319319">
              <a:lnSpc>
                <a:spcPts val="4141"/>
              </a:lnSpc>
              <a:buFont typeface="Arial"/>
              <a:buChar char="•"/>
            </a:pPr>
            <a:r>
              <a:rPr lang="en-US" sz="2958" dirty="0">
                <a:solidFill>
                  <a:srgbClr val="FFFFFF"/>
                </a:solidFill>
                <a:latin typeface="Georgia Pro"/>
              </a:rPr>
              <a:t>Difficulty paying attention, extra time needed to process information</a:t>
            </a:r>
          </a:p>
        </p:txBody>
      </p:sp>
      <p:sp>
        <p:nvSpPr>
          <p:cNvPr id="6" name="TextBox 6"/>
          <p:cNvSpPr txBox="1"/>
          <p:nvPr/>
        </p:nvSpPr>
        <p:spPr>
          <a:xfrm>
            <a:off x="2455836" y="4852941"/>
            <a:ext cx="7373964" cy="506677"/>
          </a:xfrm>
          <a:prstGeom prst="rect">
            <a:avLst/>
          </a:prstGeom>
        </p:spPr>
        <p:txBody>
          <a:bodyPr wrap="square" lIns="0" tIns="0" rIns="0" bIns="0" rtlCol="0" anchor="t">
            <a:spAutoFit/>
          </a:bodyPr>
          <a:lstStyle/>
          <a:p>
            <a:pPr marL="646902" lvl="1" indent="-323451">
              <a:lnSpc>
                <a:spcPts val="4194"/>
              </a:lnSpc>
              <a:buFont typeface="Arial"/>
              <a:buChar char="•"/>
            </a:pPr>
            <a:r>
              <a:rPr lang="en-US" sz="2996" dirty="0">
                <a:solidFill>
                  <a:srgbClr val="FFFFFF"/>
                </a:solidFill>
                <a:latin typeface="Georgia Pro"/>
              </a:rPr>
              <a:t>Difficulty performing upon request</a:t>
            </a:r>
          </a:p>
        </p:txBody>
      </p:sp>
      <p:sp>
        <p:nvSpPr>
          <p:cNvPr id="7" name="TextBox 7"/>
          <p:cNvSpPr txBox="1"/>
          <p:nvPr/>
        </p:nvSpPr>
        <p:spPr>
          <a:xfrm>
            <a:off x="2419393" y="6162973"/>
            <a:ext cx="4783164" cy="506677"/>
          </a:xfrm>
          <a:prstGeom prst="rect">
            <a:avLst/>
          </a:prstGeom>
        </p:spPr>
        <p:txBody>
          <a:bodyPr wrap="square" lIns="0" tIns="0" rIns="0" bIns="0" rtlCol="0" anchor="t">
            <a:spAutoFit/>
          </a:bodyPr>
          <a:lstStyle/>
          <a:p>
            <a:pPr marL="646902" lvl="1" indent="-323451">
              <a:lnSpc>
                <a:spcPts val="4194"/>
              </a:lnSpc>
              <a:buFont typeface="Arial"/>
              <a:buChar char="•"/>
            </a:pPr>
            <a:r>
              <a:rPr lang="en-US" sz="2996" dirty="0">
                <a:solidFill>
                  <a:srgbClr val="FFFFFF"/>
                </a:solidFill>
                <a:latin typeface="Georgia Pro"/>
              </a:rPr>
              <a:t>Learn better visually</a:t>
            </a:r>
          </a:p>
        </p:txBody>
      </p:sp>
      <p:sp>
        <p:nvSpPr>
          <p:cNvPr id="8" name="TextBox 8"/>
          <p:cNvSpPr txBox="1"/>
          <p:nvPr/>
        </p:nvSpPr>
        <p:spPr>
          <a:xfrm>
            <a:off x="2455836" y="7473006"/>
            <a:ext cx="10955364" cy="506677"/>
          </a:xfrm>
          <a:prstGeom prst="rect">
            <a:avLst/>
          </a:prstGeom>
        </p:spPr>
        <p:txBody>
          <a:bodyPr wrap="square" lIns="0" tIns="0" rIns="0" bIns="0" rtlCol="0" anchor="t">
            <a:spAutoFit/>
          </a:bodyPr>
          <a:lstStyle/>
          <a:p>
            <a:pPr marL="646902" lvl="1" indent="-323451" algn="just">
              <a:lnSpc>
                <a:spcPts val="4194"/>
              </a:lnSpc>
              <a:buFont typeface="Arial"/>
              <a:buChar char="•"/>
            </a:pPr>
            <a:r>
              <a:rPr lang="en-US" sz="2996" dirty="0">
                <a:solidFill>
                  <a:srgbClr val="FFFFFF"/>
                </a:solidFill>
                <a:latin typeface="Georgia Pro"/>
              </a:rPr>
              <a:t> Transitions or break in routine are extremely difficult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549028" y="3195144"/>
            <a:ext cx="3448943" cy="3448943"/>
          </a:xfrm>
          <a:custGeom>
            <a:avLst/>
            <a:gdLst/>
            <a:ahLst/>
            <a:cxnLst/>
            <a:rect l="l" t="t" r="r" b="b"/>
            <a:pathLst>
              <a:path w="3448943" h="3448943">
                <a:moveTo>
                  <a:pt x="0" y="0"/>
                </a:moveTo>
                <a:lnTo>
                  <a:pt x="3448942" y="0"/>
                </a:lnTo>
                <a:lnTo>
                  <a:pt x="3448942" y="3448943"/>
                </a:lnTo>
                <a:lnTo>
                  <a:pt x="0" y="3448943"/>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962401" y="280065"/>
            <a:ext cx="9418408" cy="1020857"/>
          </a:xfrm>
          <a:prstGeom prst="rect">
            <a:avLst/>
          </a:prstGeom>
        </p:spPr>
        <p:txBody>
          <a:bodyPr wrap="square" lIns="0" tIns="0" rIns="0" bIns="0" rtlCol="0" anchor="t">
            <a:spAutoFit/>
          </a:bodyPr>
          <a:lstStyle/>
          <a:p>
            <a:pPr algn="ctr">
              <a:lnSpc>
                <a:spcPts val="8680"/>
              </a:lnSpc>
            </a:pPr>
            <a:r>
              <a:rPr lang="en-US" sz="6200" u="sng" dirty="0">
                <a:solidFill>
                  <a:srgbClr val="FFFFFF"/>
                </a:solidFill>
                <a:latin typeface="Georgia Pro Bold"/>
              </a:rPr>
              <a:t>Characteristics of ASD</a:t>
            </a:r>
          </a:p>
        </p:txBody>
      </p:sp>
      <p:sp>
        <p:nvSpPr>
          <p:cNvPr id="4" name="TextBox 4"/>
          <p:cNvSpPr txBox="1"/>
          <p:nvPr/>
        </p:nvSpPr>
        <p:spPr>
          <a:xfrm>
            <a:off x="2455836" y="2151398"/>
            <a:ext cx="9418408" cy="481993"/>
          </a:xfrm>
          <a:prstGeom prst="rect">
            <a:avLst/>
          </a:prstGeom>
        </p:spPr>
        <p:txBody>
          <a:bodyPr wrap="square" lIns="0" tIns="0" rIns="0" bIns="0" rtlCol="0" anchor="t">
            <a:spAutoFit/>
          </a:bodyPr>
          <a:lstStyle/>
          <a:p>
            <a:pPr marL="646902" lvl="1" indent="-323451">
              <a:lnSpc>
                <a:spcPts val="3775"/>
              </a:lnSpc>
              <a:buFont typeface="Arial"/>
              <a:buChar char="•"/>
            </a:pPr>
            <a:r>
              <a:rPr lang="en-US" sz="2996" dirty="0">
                <a:solidFill>
                  <a:srgbClr val="FFFFFF"/>
                </a:solidFill>
                <a:latin typeface="Georgia Pro"/>
              </a:rPr>
              <a:t> Remember things mechanically or “machine-like”</a:t>
            </a:r>
          </a:p>
        </p:txBody>
      </p:sp>
      <p:sp>
        <p:nvSpPr>
          <p:cNvPr id="5" name="TextBox 5"/>
          <p:cNvSpPr txBox="1"/>
          <p:nvPr/>
        </p:nvSpPr>
        <p:spPr>
          <a:xfrm>
            <a:off x="2476184" y="3399267"/>
            <a:ext cx="10249215" cy="1039291"/>
          </a:xfrm>
          <a:prstGeom prst="rect">
            <a:avLst/>
          </a:prstGeom>
        </p:spPr>
        <p:txBody>
          <a:bodyPr wrap="square" lIns="0" tIns="0" rIns="0" bIns="0" rtlCol="0" anchor="t">
            <a:spAutoFit/>
          </a:bodyPr>
          <a:lstStyle/>
          <a:p>
            <a:pPr marL="638637" lvl="1" indent="-319319">
              <a:lnSpc>
                <a:spcPts val="4141"/>
              </a:lnSpc>
              <a:buFont typeface="Arial"/>
              <a:buChar char="•"/>
            </a:pPr>
            <a:r>
              <a:rPr lang="en-US" sz="2958" dirty="0">
                <a:solidFill>
                  <a:srgbClr val="FFFFFF"/>
                </a:solidFill>
                <a:latin typeface="Georgia Pro"/>
              </a:rPr>
              <a:t> Difficulty understanding the desires, intentions and beliefs of others</a:t>
            </a:r>
          </a:p>
        </p:txBody>
      </p:sp>
      <p:sp>
        <p:nvSpPr>
          <p:cNvPr id="6" name="TextBox 6"/>
          <p:cNvSpPr txBox="1"/>
          <p:nvPr/>
        </p:nvSpPr>
        <p:spPr>
          <a:xfrm>
            <a:off x="2476185" y="4852941"/>
            <a:ext cx="9884633" cy="514444"/>
          </a:xfrm>
          <a:prstGeom prst="rect">
            <a:avLst/>
          </a:prstGeom>
        </p:spPr>
        <p:txBody>
          <a:bodyPr lIns="0" tIns="0" rIns="0" bIns="0" rtlCol="0" anchor="t">
            <a:spAutoFit/>
          </a:bodyPr>
          <a:lstStyle/>
          <a:p>
            <a:pPr marL="646902" lvl="1" indent="-323451">
              <a:lnSpc>
                <a:spcPts val="4194"/>
              </a:lnSpc>
              <a:buFont typeface="Arial"/>
              <a:buChar char="•"/>
            </a:pPr>
            <a:r>
              <a:rPr lang="en-US" sz="2996">
                <a:solidFill>
                  <a:srgbClr val="FFFFFF"/>
                </a:solidFill>
                <a:latin typeface="Georgia Pro"/>
              </a:rPr>
              <a:t>Motivation and performance can be inconsistent</a:t>
            </a:r>
          </a:p>
        </p:txBody>
      </p:sp>
      <p:sp>
        <p:nvSpPr>
          <p:cNvPr id="7" name="TextBox 7"/>
          <p:cNvSpPr txBox="1"/>
          <p:nvPr/>
        </p:nvSpPr>
        <p:spPr>
          <a:xfrm>
            <a:off x="2476185" y="6196562"/>
            <a:ext cx="9360023" cy="514444"/>
          </a:xfrm>
          <a:prstGeom prst="rect">
            <a:avLst/>
          </a:prstGeom>
        </p:spPr>
        <p:txBody>
          <a:bodyPr lIns="0" tIns="0" rIns="0" bIns="0" rtlCol="0" anchor="t">
            <a:spAutoFit/>
          </a:bodyPr>
          <a:lstStyle/>
          <a:p>
            <a:pPr marL="646902" lvl="1" indent="-323451">
              <a:lnSpc>
                <a:spcPts val="4194"/>
              </a:lnSpc>
              <a:buFont typeface="Arial"/>
              <a:buChar char="•"/>
            </a:pPr>
            <a:r>
              <a:rPr lang="en-US" sz="2996">
                <a:solidFill>
                  <a:srgbClr val="FFFFFF"/>
                </a:solidFill>
                <a:latin typeface="Georgia Pro"/>
              </a:rPr>
              <a:t> Difficulty seeing the big picture</a:t>
            </a:r>
          </a:p>
        </p:txBody>
      </p:sp>
      <p:sp>
        <p:nvSpPr>
          <p:cNvPr id="8" name="TextBox 8"/>
          <p:cNvSpPr txBox="1"/>
          <p:nvPr/>
        </p:nvSpPr>
        <p:spPr>
          <a:xfrm>
            <a:off x="2455836" y="7473006"/>
            <a:ext cx="8593164" cy="514444"/>
          </a:xfrm>
          <a:prstGeom prst="rect">
            <a:avLst/>
          </a:prstGeom>
        </p:spPr>
        <p:txBody>
          <a:bodyPr wrap="square" lIns="0" tIns="0" rIns="0" bIns="0" rtlCol="0" anchor="t">
            <a:spAutoFit/>
          </a:bodyPr>
          <a:lstStyle/>
          <a:p>
            <a:pPr marL="646902" lvl="1" indent="-323451" algn="just">
              <a:lnSpc>
                <a:spcPts val="4194"/>
              </a:lnSpc>
              <a:buFont typeface="Arial"/>
              <a:buChar char="•"/>
            </a:pPr>
            <a:r>
              <a:rPr lang="en-US" sz="2996" dirty="0">
                <a:solidFill>
                  <a:srgbClr val="FFFFFF"/>
                </a:solidFill>
                <a:latin typeface="Georgia Pro"/>
              </a:rPr>
              <a:t> Inability to take someone else’s perspective</a:t>
            </a:r>
          </a:p>
        </p:txBody>
      </p:sp>
      <p:sp>
        <p:nvSpPr>
          <p:cNvPr id="9" name="TextBox 9"/>
          <p:cNvSpPr txBox="1"/>
          <p:nvPr/>
        </p:nvSpPr>
        <p:spPr>
          <a:xfrm>
            <a:off x="1786989" y="9191625"/>
            <a:ext cx="15906759" cy="950755"/>
          </a:xfrm>
          <a:prstGeom prst="rect">
            <a:avLst/>
          </a:prstGeom>
        </p:spPr>
        <p:txBody>
          <a:bodyPr lIns="0" tIns="0" rIns="0" bIns="0" rtlCol="0" anchor="t">
            <a:spAutoFit/>
          </a:bodyPr>
          <a:lstStyle/>
          <a:p>
            <a:pPr algn="ctr">
              <a:lnSpc>
                <a:spcPts val="3771"/>
              </a:lnSpc>
              <a:spcBef>
                <a:spcPct val="0"/>
              </a:spcBef>
            </a:pPr>
            <a:r>
              <a:rPr lang="en-US" sz="2693">
                <a:solidFill>
                  <a:srgbClr val="FFFFFF"/>
                </a:solidFill>
                <a:latin typeface="Georgia Pro Italics"/>
              </a:rPr>
              <a:t>Boronson, Barbara. (2016) Autism Spectrum Disorder in the Inclusive Classroom.  Sholastic Inc., New York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115794" y="1182396"/>
            <a:ext cx="13618666" cy="8098884"/>
          </a:xfrm>
          <a:prstGeom prst="rect">
            <a:avLst/>
          </a:prstGeom>
        </p:spPr>
        <p:txBody>
          <a:bodyPr lIns="0" tIns="0" rIns="0" bIns="0" rtlCol="0" anchor="t">
            <a:spAutoFit/>
          </a:bodyPr>
          <a:lstStyle/>
          <a:p>
            <a:pPr algn="ctr">
              <a:lnSpc>
                <a:spcPts val="6014"/>
              </a:lnSpc>
              <a:spcBef>
                <a:spcPct val="0"/>
              </a:spcBef>
            </a:pPr>
            <a:r>
              <a:rPr lang="en-US" sz="4296" dirty="0">
                <a:solidFill>
                  <a:srgbClr val="FFDE59"/>
                </a:solidFill>
                <a:latin typeface="Georgia Pro"/>
              </a:rPr>
              <a:t>A Person with Autism May: </a:t>
            </a:r>
          </a:p>
          <a:p>
            <a:pPr algn="ctr">
              <a:lnSpc>
                <a:spcPts val="4194"/>
              </a:lnSpc>
              <a:spcBef>
                <a:spcPct val="0"/>
              </a:spcBef>
            </a:pPr>
            <a:endParaRPr lang="en-US" sz="4296" dirty="0">
              <a:solidFill>
                <a:srgbClr val="FFDE59"/>
              </a:solidFill>
              <a:latin typeface="Georgia Pro"/>
            </a:endParaRPr>
          </a:p>
          <a:p>
            <a:pPr marL="646902" lvl="1" indent="-323451">
              <a:lnSpc>
                <a:spcPts val="4194"/>
              </a:lnSpc>
              <a:buFont typeface="Arial"/>
              <a:buChar char="•"/>
            </a:pPr>
            <a:r>
              <a:rPr lang="en-US" sz="2996" dirty="0">
                <a:solidFill>
                  <a:srgbClr val="FFFFFF"/>
                </a:solidFill>
                <a:latin typeface="Georgia Pro"/>
              </a:rPr>
              <a:t>Not speak </a:t>
            </a:r>
          </a:p>
          <a:p>
            <a:pPr marL="646902" lvl="1" indent="-323451">
              <a:lnSpc>
                <a:spcPts val="4194"/>
              </a:lnSpc>
              <a:buFont typeface="Arial"/>
              <a:buChar char="•"/>
            </a:pPr>
            <a:r>
              <a:rPr lang="en-US" sz="2996" dirty="0">
                <a:solidFill>
                  <a:srgbClr val="FFFFFF"/>
                </a:solidFill>
                <a:latin typeface="Georgia Pro"/>
              </a:rPr>
              <a:t>Appear deaf </a:t>
            </a:r>
          </a:p>
          <a:p>
            <a:pPr marL="646902" lvl="1" indent="-323451">
              <a:lnSpc>
                <a:spcPts val="4194"/>
              </a:lnSpc>
              <a:buFont typeface="Arial"/>
              <a:buChar char="•"/>
            </a:pPr>
            <a:r>
              <a:rPr lang="en-US" sz="2996" dirty="0">
                <a:solidFill>
                  <a:srgbClr val="FFFFFF"/>
                </a:solidFill>
                <a:latin typeface="Georgia Pro"/>
              </a:rPr>
              <a:t>Avoid eye contact or look down when speaking</a:t>
            </a:r>
          </a:p>
          <a:p>
            <a:pPr marL="646902" lvl="1" indent="-323451">
              <a:lnSpc>
                <a:spcPts val="4194"/>
              </a:lnSpc>
              <a:buFont typeface="Arial"/>
              <a:buChar char="•"/>
            </a:pPr>
            <a:r>
              <a:rPr lang="en-US" sz="2996" dirty="0">
                <a:solidFill>
                  <a:srgbClr val="FFFFFF"/>
                </a:solidFill>
                <a:latin typeface="Georgia Pro"/>
              </a:rPr>
              <a:t>Not respond to their name or verbal commands </a:t>
            </a:r>
          </a:p>
          <a:p>
            <a:pPr marL="646902" lvl="1" indent="-323451">
              <a:lnSpc>
                <a:spcPts val="4194"/>
              </a:lnSpc>
              <a:buFont typeface="Arial"/>
              <a:buChar char="•"/>
            </a:pPr>
            <a:r>
              <a:rPr lang="en-US" sz="2996" dirty="0">
                <a:solidFill>
                  <a:srgbClr val="FFFFFF"/>
                </a:solidFill>
                <a:latin typeface="Georgia Pro"/>
              </a:rPr>
              <a:t>Rock, pace, spin or hand-flap (stimming), or repeat phrases </a:t>
            </a:r>
          </a:p>
          <a:p>
            <a:pPr marL="646902" lvl="1" indent="-323451">
              <a:lnSpc>
                <a:spcPts val="4194"/>
              </a:lnSpc>
              <a:buFont typeface="Arial"/>
              <a:buChar char="•"/>
            </a:pPr>
            <a:r>
              <a:rPr lang="en-US" sz="2996" dirty="0">
                <a:solidFill>
                  <a:srgbClr val="FFFFFF"/>
                </a:solidFill>
                <a:latin typeface="Georgia Pro"/>
              </a:rPr>
              <a:t>Hold hands over ears due to sound sensitivity </a:t>
            </a:r>
          </a:p>
          <a:p>
            <a:pPr marL="646902" lvl="1" indent="-323451">
              <a:lnSpc>
                <a:spcPts val="4194"/>
              </a:lnSpc>
              <a:buFont typeface="Arial"/>
              <a:buChar char="•"/>
            </a:pPr>
            <a:r>
              <a:rPr lang="en-US" sz="2996" dirty="0">
                <a:solidFill>
                  <a:srgbClr val="FFFFFF"/>
                </a:solidFill>
                <a:latin typeface="Georgia Pro"/>
              </a:rPr>
              <a:t>Avoid or resist physical contact </a:t>
            </a:r>
          </a:p>
          <a:p>
            <a:pPr marL="646902" lvl="1" indent="-323451">
              <a:lnSpc>
                <a:spcPts val="4194"/>
              </a:lnSpc>
              <a:buFont typeface="Arial"/>
              <a:buChar char="•"/>
            </a:pPr>
            <a:r>
              <a:rPr lang="en-US" sz="2996" dirty="0">
                <a:solidFill>
                  <a:srgbClr val="FFFFFF"/>
                </a:solidFill>
                <a:latin typeface="Georgia Pro"/>
              </a:rPr>
              <a:t>Have unusual fears or obsessions with things like flashing lights, sirens, K-9s </a:t>
            </a:r>
          </a:p>
          <a:p>
            <a:pPr marL="646902" lvl="1" indent="-323451">
              <a:lnSpc>
                <a:spcPts val="4194"/>
              </a:lnSpc>
              <a:buFont typeface="Arial"/>
              <a:buChar char="•"/>
            </a:pPr>
            <a:r>
              <a:rPr lang="en-US" sz="2996" dirty="0">
                <a:solidFill>
                  <a:srgbClr val="FFFFFF"/>
                </a:solidFill>
                <a:latin typeface="Georgia Pro"/>
              </a:rPr>
              <a:t>Not answer questions and need time to process questions or demands </a:t>
            </a:r>
          </a:p>
          <a:p>
            <a:pPr marL="646902" lvl="1" indent="-323451">
              <a:lnSpc>
                <a:spcPts val="4194"/>
              </a:lnSpc>
              <a:buFont typeface="Arial"/>
              <a:buChar char="•"/>
            </a:pPr>
            <a:r>
              <a:rPr lang="en-US" sz="2996" dirty="0">
                <a:solidFill>
                  <a:srgbClr val="FFFFFF"/>
                </a:solidFill>
                <a:latin typeface="Georgia Pro"/>
              </a:rPr>
              <a:t>Try to run away or hide </a:t>
            </a:r>
          </a:p>
          <a:p>
            <a:pPr marL="646902" lvl="1" indent="-323451">
              <a:lnSpc>
                <a:spcPts val="4194"/>
              </a:lnSpc>
              <a:buFont typeface="Arial"/>
              <a:buChar char="•"/>
            </a:pPr>
            <a:r>
              <a:rPr lang="en-US" sz="2996" dirty="0">
                <a:solidFill>
                  <a:srgbClr val="FFFFFF"/>
                </a:solidFill>
                <a:latin typeface="Georgia Pro"/>
              </a:rPr>
              <a:t>Appear to be under the influence </a:t>
            </a:r>
          </a:p>
          <a:p>
            <a:pPr marL="646902" lvl="1" indent="-323451">
              <a:lnSpc>
                <a:spcPts val="4194"/>
              </a:lnSpc>
              <a:buFont typeface="Arial"/>
              <a:buChar char="•"/>
            </a:pPr>
            <a:r>
              <a:rPr lang="en-US" sz="2996" dirty="0">
                <a:solidFill>
                  <a:srgbClr val="FFFFFF"/>
                </a:solidFill>
                <a:latin typeface="Georgia Pro"/>
              </a:rPr>
              <a:t>Not properly dressed for the elements </a:t>
            </a:r>
          </a:p>
          <a:p>
            <a:pPr marL="646902" lvl="1" indent="-323451" algn="just">
              <a:lnSpc>
                <a:spcPts val="4194"/>
              </a:lnSpc>
              <a:buFont typeface="Arial"/>
              <a:buChar char="•"/>
            </a:pPr>
            <a:r>
              <a:rPr lang="en-US" sz="2996" dirty="0">
                <a:solidFill>
                  <a:srgbClr val="FFFFFF"/>
                </a:solidFill>
                <a:latin typeface="Georgia Pro"/>
              </a:rPr>
              <a:t>Have the mental capacity of someone much younger </a:t>
            </a:r>
          </a:p>
        </p:txBody>
      </p:sp>
      <p:sp>
        <p:nvSpPr>
          <p:cNvPr id="3" name="Freeform 3"/>
          <p:cNvSpPr/>
          <p:nvPr/>
        </p:nvSpPr>
        <p:spPr>
          <a:xfrm>
            <a:off x="13152131" y="7374785"/>
            <a:ext cx="4474681" cy="2681032"/>
          </a:xfrm>
          <a:custGeom>
            <a:avLst/>
            <a:gdLst/>
            <a:ahLst/>
            <a:cxnLst/>
            <a:rect l="l" t="t" r="r" b="b"/>
            <a:pathLst>
              <a:path w="4474681" h="2681032">
                <a:moveTo>
                  <a:pt x="0" y="0"/>
                </a:moveTo>
                <a:lnTo>
                  <a:pt x="4474681" y="0"/>
                </a:lnTo>
                <a:lnTo>
                  <a:pt x="4474681" y="2681033"/>
                </a:lnTo>
                <a:lnTo>
                  <a:pt x="0" y="2681033"/>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4038600" y="-133350"/>
            <a:ext cx="9548738" cy="1033681"/>
          </a:xfrm>
          <a:prstGeom prst="rect">
            <a:avLst/>
          </a:prstGeom>
        </p:spPr>
        <p:txBody>
          <a:bodyPr wrap="square" lIns="0" tIns="0" rIns="0" bIns="0" rtlCol="0" anchor="t">
            <a:spAutoFit/>
          </a:bodyPr>
          <a:lstStyle/>
          <a:p>
            <a:pPr algn="ctr">
              <a:lnSpc>
                <a:spcPts val="8831"/>
              </a:lnSpc>
            </a:pPr>
            <a:r>
              <a:rPr lang="en-US" sz="6308" u="sng" dirty="0">
                <a:solidFill>
                  <a:srgbClr val="FFFFFF"/>
                </a:solidFill>
                <a:latin typeface="Georgia Pro Bold"/>
              </a:rPr>
              <a:t>Other Considerations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188594" y="2125113"/>
            <a:ext cx="861818" cy="730195"/>
          </a:xfrm>
          <a:custGeom>
            <a:avLst/>
            <a:gdLst/>
            <a:ahLst/>
            <a:cxnLst/>
            <a:rect l="l" t="t" r="r" b="b"/>
            <a:pathLst>
              <a:path w="861818" h="730195">
                <a:moveTo>
                  <a:pt x="0" y="0"/>
                </a:moveTo>
                <a:lnTo>
                  <a:pt x="861818" y="0"/>
                </a:lnTo>
                <a:lnTo>
                  <a:pt x="861818" y="730195"/>
                </a:lnTo>
                <a:lnTo>
                  <a:pt x="0" y="730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188594" y="3815780"/>
            <a:ext cx="861818" cy="730195"/>
          </a:xfrm>
          <a:custGeom>
            <a:avLst/>
            <a:gdLst/>
            <a:ahLst/>
            <a:cxnLst/>
            <a:rect l="l" t="t" r="r" b="b"/>
            <a:pathLst>
              <a:path w="861818" h="730195">
                <a:moveTo>
                  <a:pt x="0" y="0"/>
                </a:moveTo>
                <a:lnTo>
                  <a:pt x="861818" y="0"/>
                </a:lnTo>
                <a:lnTo>
                  <a:pt x="861818" y="730195"/>
                </a:lnTo>
                <a:lnTo>
                  <a:pt x="0" y="730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188594" y="5892371"/>
            <a:ext cx="861818" cy="730195"/>
          </a:xfrm>
          <a:custGeom>
            <a:avLst/>
            <a:gdLst/>
            <a:ahLst/>
            <a:cxnLst/>
            <a:rect l="l" t="t" r="r" b="b"/>
            <a:pathLst>
              <a:path w="861818" h="730195">
                <a:moveTo>
                  <a:pt x="0" y="0"/>
                </a:moveTo>
                <a:lnTo>
                  <a:pt x="861818" y="0"/>
                </a:lnTo>
                <a:lnTo>
                  <a:pt x="861818" y="730195"/>
                </a:lnTo>
                <a:lnTo>
                  <a:pt x="0" y="730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2188594" y="7813647"/>
            <a:ext cx="861818" cy="730195"/>
          </a:xfrm>
          <a:custGeom>
            <a:avLst/>
            <a:gdLst/>
            <a:ahLst/>
            <a:cxnLst/>
            <a:rect l="l" t="t" r="r" b="b"/>
            <a:pathLst>
              <a:path w="861818" h="730195">
                <a:moveTo>
                  <a:pt x="0" y="0"/>
                </a:moveTo>
                <a:lnTo>
                  <a:pt x="861818" y="0"/>
                </a:lnTo>
                <a:lnTo>
                  <a:pt x="861818" y="730195"/>
                </a:lnTo>
                <a:lnTo>
                  <a:pt x="0" y="730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766827" y="-2028"/>
            <a:ext cx="3400181" cy="2125113"/>
          </a:xfrm>
          <a:custGeom>
            <a:avLst/>
            <a:gdLst/>
            <a:ahLst/>
            <a:cxnLst/>
            <a:rect l="l" t="t" r="r" b="b"/>
            <a:pathLst>
              <a:path w="3400181" h="2125113">
                <a:moveTo>
                  <a:pt x="0" y="0"/>
                </a:moveTo>
                <a:lnTo>
                  <a:pt x="3400182" y="0"/>
                </a:lnTo>
                <a:lnTo>
                  <a:pt x="3400182" y="2125113"/>
                </a:lnTo>
                <a:lnTo>
                  <a:pt x="0" y="2125113"/>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3149586" y="2302811"/>
            <a:ext cx="12833010" cy="1038319"/>
          </a:xfrm>
          <a:prstGeom prst="rect">
            <a:avLst/>
          </a:prstGeom>
        </p:spPr>
        <p:txBody>
          <a:bodyPr lIns="0" tIns="0" rIns="0" bIns="0" rtlCol="0" anchor="t">
            <a:spAutoFit/>
          </a:bodyPr>
          <a:lstStyle/>
          <a:p>
            <a:pPr algn="ctr">
              <a:lnSpc>
                <a:spcPts val="4194"/>
              </a:lnSpc>
              <a:spcBef>
                <a:spcPct val="0"/>
              </a:spcBef>
            </a:pPr>
            <a:r>
              <a:rPr lang="en-US" sz="2996">
                <a:solidFill>
                  <a:srgbClr val="FFFFFF"/>
                </a:solidFill>
                <a:latin typeface="Georgia Pro"/>
              </a:rPr>
              <a:t> How many of you have little or no contact (personally or professionally) with individuals on the autism spectrum?</a:t>
            </a:r>
          </a:p>
        </p:txBody>
      </p:sp>
      <p:sp>
        <p:nvSpPr>
          <p:cNvPr id="8" name="TextBox 8"/>
          <p:cNvSpPr txBox="1"/>
          <p:nvPr/>
        </p:nvSpPr>
        <p:spPr>
          <a:xfrm>
            <a:off x="3050412" y="3993478"/>
            <a:ext cx="12378428" cy="1038319"/>
          </a:xfrm>
          <a:prstGeom prst="rect">
            <a:avLst/>
          </a:prstGeom>
        </p:spPr>
        <p:txBody>
          <a:bodyPr lIns="0" tIns="0" rIns="0" bIns="0" rtlCol="0" anchor="t">
            <a:spAutoFit/>
          </a:bodyPr>
          <a:lstStyle/>
          <a:p>
            <a:pPr algn="ctr">
              <a:lnSpc>
                <a:spcPts val="4194"/>
              </a:lnSpc>
              <a:spcBef>
                <a:spcPct val="0"/>
              </a:spcBef>
            </a:pPr>
            <a:r>
              <a:rPr lang="en-US" sz="2996">
                <a:solidFill>
                  <a:srgbClr val="FFFFFF"/>
                </a:solidFill>
                <a:latin typeface="Georgia Pro"/>
              </a:rPr>
              <a:t>  How many of you come into personal contact with individuals on the autism spectrum?</a:t>
            </a:r>
          </a:p>
        </p:txBody>
      </p:sp>
      <p:sp>
        <p:nvSpPr>
          <p:cNvPr id="9" name="TextBox 9"/>
          <p:cNvSpPr txBox="1"/>
          <p:nvPr/>
        </p:nvSpPr>
        <p:spPr>
          <a:xfrm>
            <a:off x="3149586" y="7746972"/>
            <a:ext cx="12378428" cy="1038319"/>
          </a:xfrm>
          <a:prstGeom prst="rect">
            <a:avLst/>
          </a:prstGeom>
        </p:spPr>
        <p:txBody>
          <a:bodyPr lIns="0" tIns="0" rIns="0" bIns="0" rtlCol="0" anchor="t">
            <a:spAutoFit/>
          </a:bodyPr>
          <a:lstStyle/>
          <a:p>
            <a:pPr algn="ctr">
              <a:lnSpc>
                <a:spcPts val="4194"/>
              </a:lnSpc>
              <a:spcBef>
                <a:spcPct val="0"/>
              </a:spcBef>
            </a:pPr>
            <a:r>
              <a:rPr lang="en-US" sz="2996">
                <a:solidFill>
                  <a:srgbClr val="FFFFFF"/>
                </a:solidFill>
                <a:latin typeface="Georgia Pro"/>
              </a:rPr>
              <a:t>  How many of you feel confident in your ability to deal with  individuals on the autism spectrum?</a:t>
            </a:r>
          </a:p>
        </p:txBody>
      </p:sp>
      <p:sp>
        <p:nvSpPr>
          <p:cNvPr id="10" name="TextBox 10"/>
          <p:cNvSpPr txBox="1"/>
          <p:nvPr/>
        </p:nvSpPr>
        <p:spPr>
          <a:xfrm>
            <a:off x="3277704" y="5825696"/>
            <a:ext cx="12378428" cy="1038319"/>
          </a:xfrm>
          <a:prstGeom prst="rect">
            <a:avLst/>
          </a:prstGeom>
        </p:spPr>
        <p:txBody>
          <a:bodyPr lIns="0" tIns="0" rIns="0" bIns="0" rtlCol="0" anchor="t">
            <a:spAutoFit/>
          </a:bodyPr>
          <a:lstStyle/>
          <a:p>
            <a:pPr algn="ctr">
              <a:lnSpc>
                <a:spcPts val="4194"/>
              </a:lnSpc>
              <a:spcBef>
                <a:spcPct val="0"/>
              </a:spcBef>
            </a:pPr>
            <a:r>
              <a:rPr lang="en-US" sz="2996">
                <a:solidFill>
                  <a:srgbClr val="FFFFFF"/>
                </a:solidFill>
                <a:latin typeface="Georgia Pro"/>
              </a:rPr>
              <a:t>  How many of you come into professional contact with individuals on the autism spectrum?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108</TotalTime>
  <Words>1607</Words>
  <Application>Microsoft Office PowerPoint</Application>
  <PresentationFormat>Custom</PresentationFormat>
  <Paragraphs>149</Paragraphs>
  <Slides>24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Georgia Pro</vt:lpstr>
      <vt:lpstr>Georgia Pro Italics</vt:lpstr>
      <vt:lpstr>Georgia Pro Bold</vt:lpstr>
      <vt:lpstr>Arial</vt:lpstr>
      <vt:lpstr>Amasis MT Pro Light</vt:lpstr>
      <vt:lpstr>Georgia Pro Bold Italics</vt:lpstr>
      <vt:lpstr>Rockwell</vt:lpstr>
      <vt:lpstr>Bookman Old Style</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Autism Presentation</dc:title>
  <cp:lastModifiedBy>Bassi, John</cp:lastModifiedBy>
  <cp:revision>1</cp:revision>
  <cp:lastPrinted>2024-01-02T17:41:26Z</cp:lastPrinted>
  <dcterms:created xsi:type="dcterms:W3CDTF">2006-08-16T00:00:00Z</dcterms:created>
  <dcterms:modified xsi:type="dcterms:W3CDTF">2024-01-03T15:34:49Z</dcterms:modified>
  <dc:identifier>DAF2mYdTjO0</dc:identifier>
</cp:coreProperties>
</file>